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744" r:id="rId2"/>
    <p:sldId id="947" r:id="rId3"/>
    <p:sldId id="948" r:id="rId4"/>
    <p:sldId id="949" r:id="rId5"/>
    <p:sldId id="950" r:id="rId6"/>
    <p:sldId id="951" r:id="rId7"/>
    <p:sldId id="952" r:id="rId8"/>
    <p:sldId id="953" r:id="rId9"/>
    <p:sldId id="956" r:id="rId10"/>
    <p:sldId id="954" r:id="rId11"/>
    <p:sldId id="955" r:id="rId12"/>
    <p:sldId id="958" r:id="rId13"/>
    <p:sldId id="901" r:id="rId14"/>
    <p:sldId id="959" r:id="rId15"/>
    <p:sldId id="930" r:id="rId16"/>
    <p:sldId id="902" r:id="rId17"/>
    <p:sldId id="929" r:id="rId18"/>
    <p:sldId id="896" r:id="rId19"/>
    <p:sldId id="937" r:id="rId20"/>
    <p:sldId id="923" r:id="rId21"/>
    <p:sldId id="909" r:id="rId22"/>
    <p:sldId id="910" r:id="rId23"/>
    <p:sldId id="907" r:id="rId24"/>
    <p:sldId id="908" r:id="rId25"/>
    <p:sldId id="932" r:id="rId26"/>
    <p:sldId id="938" r:id="rId27"/>
    <p:sldId id="935" r:id="rId28"/>
    <p:sldId id="904" r:id="rId29"/>
    <p:sldId id="939" r:id="rId30"/>
    <p:sldId id="961" r:id="rId31"/>
    <p:sldId id="943" r:id="rId32"/>
    <p:sldId id="924" r:id="rId33"/>
    <p:sldId id="945" r:id="rId34"/>
    <p:sldId id="946" r:id="rId35"/>
    <p:sldId id="962" r:id="rId36"/>
    <p:sldId id="944" r:id="rId3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6600"/>
    <a:srgbClr val="FFCC99"/>
    <a:srgbClr val="0F4D92"/>
    <a:srgbClr val="C5D1E0"/>
    <a:srgbClr val="F3F3F3"/>
    <a:srgbClr val="FF1D19"/>
    <a:srgbClr val="FF0000"/>
    <a:srgbClr val="8080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4" d="100"/>
          <a:sy n="94" d="100"/>
        </p:scale>
        <p:origin x="-248" y="-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20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46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46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>
              <a:defRPr/>
            </a:pPr>
            <a:fld id="{5721E9F5-F346-4544-A173-003E47FC89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1274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baseline="0">
                <a:effectLst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aseline="0">
                <a:effectLst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baseline="0">
                <a:effectLst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baseline="0">
                <a:effectLst/>
              </a:defRPr>
            </a:lvl1pPr>
          </a:lstStyle>
          <a:p>
            <a:pPr>
              <a:defRPr/>
            </a:pPr>
            <a:fld id="{86487906-38C7-2948-8EF2-63BA3985CD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1277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5" charset="0"/>
        <a:ea typeface="ＭＳ Ｐゴシック" pitchFamily="-105" charset="-128"/>
        <a:cs typeface="ＭＳ Ｐゴシック" pitchFamily="-10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5" charset="0"/>
        <a:ea typeface="ＭＳ Ｐゴシック" pitchFamily="-10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5" charset="0"/>
        <a:ea typeface="ＭＳ Ｐゴシック" pitchFamily="-10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5" charset="0"/>
        <a:ea typeface="ＭＳ Ｐゴシック" pitchFamily="-10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5" charset="0"/>
        <a:ea typeface="ＭＳ Ｐゴシック" pitchFamily="-10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62F50D6-D15D-9D43-8078-CCA5EDDAF389}" type="slidenum">
              <a:rPr lang="en-US" sz="1200" baseline="0"/>
              <a:pPr/>
              <a:t>1</a:t>
            </a:fld>
            <a:endParaRPr lang="en-US" sz="1200" baseline="0"/>
          </a:p>
        </p:txBody>
      </p:sp>
      <p:sp>
        <p:nvSpPr>
          <p:cNvPr id="512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Hide details;</a:t>
            </a:r>
            <a:r>
              <a:rPr lang="en-US" baseline="0" dirty="0" smtClean="0"/>
              <a:t> </a:t>
            </a:r>
            <a:r>
              <a:rPr lang="en-US" dirty="0" smtClean="0"/>
              <a:t>Provide automatic optimization </a:t>
            </a:r>
          </a:p>
          <a:p>
            <a:r>
              <a:rPr lang="en-US" dirty="0" smtClean="0"/>
              <a:t>Theory: Turing machine; systems: DB/relational</a:t>
            </a:r>
            <a:r>
              <a:rPr lang="en-US" baseline="0" dirty="0" smtClean="0"/>
              <a:t> algebra; OS/Virtual memory/thread; PL: low level language to higher level languages. Networking layer architecture is abstractions for data plane. Major advance is possible if we introduce the right abstractions in the network control plane.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902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64518-663D-4A75-A4E4-BD5C93D9276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33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36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36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endParaRPr lang="en-US" sz="2200" dirty="0">
              <a:latin typeface="Lucida Grande" charset="0"/>
              <a:cs typeface="Lucida Grande" charset="0"/>
              <a:sym typeface="Lucida Grande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369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369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369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90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api.onosproject.org</a:t>
            </a:r>
            <a:r>
              <a:rPr lang="en-US" dirty="0" smtClean="0"/>
              <a:t>/1.1.0/org/</a:t>
            </a:r>
            <a:r>
              <a:rPr lang="en-US" dirty="0" err="1" smtClean="0"/>
              <a:t>onosproject</a:t>
            </a:r>
            <a:r>
              <a:rPr lang="en-US" dirty="0" smtClean="0"/>
              <a:t>/store/</a:t>
            </a:r>
            <a:r>
              <a:rPr lang="en-US" dirty="0" err="1" smtClean="0"/>
              <a:t>Store.html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DeviceStore</a:t>
            </a:r>
            <a:r>
              <a:rPr lang="en-US" dirty="0" smtClean="0"/>
              <a:t>, </a:t>
            </a:r>
            <a:r>
              <a:rPr lang="en-US" dirty="0" err="1" smtClean="0"/>
              <a:t>HostStore</a:t>
            </a:r>
            <a:r>
              <a:rPr lang="en-US" dirty="0" smtClean="0"/>
              <a:t>, </a:t>
            </a:r>
            <a:r>
              <a:rPr lang="en-US" dirty="0" err="1" smtClean="0"/>
              <a:t>LinkStore</a:t>
            </a:r>
            <a:r>
              <a:rPr lang="en-US" dirty="0" smtClean="0"/>
              <a:t>, </a:t>
            </a:r>
            <a:r>
              <a:rPr lang="en-US" dirty="0" err="1" smtClean="0"/>
              <a:t>TopologyStore</a:t>
            </a:r>
            <a:r>
              <a:rPr lang="en-US" dirty="0" smtClean="0"/>
              <a:t> collect</a:t>
            </a:r>
            <a:r>
              <a:rPr lang="en-US" baseline="0" dirty="0" smtClean="0"/>
              <a:t> </a:t>
            </a:r>
            <a:r>
              <a:rPr lang="en-US" dirty="0" smtClean="0"/>
              <a:t>info from below</a:t>
            </a:r>
          </a:p>
          <a:p>
            <a:r>
              <a:rPr lang="en-US" dirty="0" err="1" smtClean="0"/>
              <a:t>FlowRuleStore</a:t>
            </a:r>
            <a:r>
              <a:rPr lang="en-US" baseline="0" dirty="0" smtClean="0"/>
              <a:t> supports forwarding abstractions</a:t>
            </a:r>
          </a:p>
          <a:p>
            <a:r>
              <a:rPr lang="en-US" baseline="0" dirty="0" err="1" smtClean="0"/>
              <a:t>IntentStore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90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369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902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90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64518-663D-4A75-A4E4-BD5C93D9276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0361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902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369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3045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endParaRPr lang="en-US" sz="2200" dirty="0">
              <a:latin typeface="Lucida Grande" charset="0"/>
              <a:cs typeface="Lucida Grande" charset="0"/>
              <a:sym typeface="Lucida Grande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369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3484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90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3045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369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369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902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902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36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RIP: 1988 RFC1058 OSFPv2: RFC2328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304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304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为啥呢？因为total</a:t>
            </a:r>
            <a:r>
              <a:rPr lang="en-US" sz="1200" dirty="0" smtClean="0"/>
              <a:t> ownership cost少。1. 我server买了，3年合同以后可以自行切换。前三年load </a:t>
            </a:r>
            <a:r>
              <a:rPr lang="en-US" sz="1200" dirty="0" err="1" smtClean="0"/>
              <a:t>cisco的virtual</a:t>
            </a:r>
            <a:r>
              <a:rPr lang="en-US" sz="1200" dirty="0" smtClean="0"/>
              <a:t> </a:t>
            </a:r>
            <a:r>
              <a:rPr lang="en-US" sz="1200" dirty="0" err="1" smtClean="0"/>
              <a:t>router，后三年load</a:t>
            </a:r>
            <a:r>
              <a:rPr lang="en-US" sz="1200" dirty="0" smtClean="0"/>
              <a:t> </a:t>
            </a:r>
            <a:r>
              <a:rPr lang="en-US" sz="1200" dirty="0" err="1" smtClean="0"/>
              <a:t>juniper的virtual</a:t>
            </a:r>
            <a:r>
              <a:rPr lang="en-US" sz="1200" dirty="0" smtClean="0"/>
              <a:t> </a:t>
            </a:r>
            <a:r>
              <a:rPr lang="en-US" sz="1200" dirty="0" err="1" smtClean="0"/>
              <a:t>switch。再过三年load</a:t>
            </a:r>
            <a:r>
              <a:rPr lang="en-US" sz="1200" dirty="0" smtClean="0"/>
              <a:t> </a:t>
            </a:r>
            <a:r>
              <a:rPr lang="en-US" sz="1200" dirty="0" err="1" smtClean="0"/>
              <a:t>palo</a:t>
            </a:r>
            <a:r>
              <a:rPr lang="en-US" sz="1200" dirty="0" smtClean="0"/>
              <a:t> </a:t>
            </a:r>
            <a:r>
              <a:rPr lang="en-US" sz="1200" dirty="0" err="1" smtClean="0"/>
              <a:t>alto的virutal</a:t>
            </a:r>
            <a:r>
              <a:rPr lang="en-US" sz="1200" dirty="0" smtClean="0"/>
              <a:t> firewall 2. </a:t>
            </a:r>
            <a:r>
              <a:rPr lang="en-US" sz="1200" dirty="0" err="1" smtClean="0"/>
              <a:t>设备performance更新，只需要换低层硬件，就可以扩展</a:t>
            </a:r>
            <a:r>
              <a:rPr lang="en-US" sz="1200" dirty="0" smtClean="0"/>
              <a:t/>
            </a:r>
            <a:br>
              <a:rPr lang="en-US" sz="1200" dirty="0" smtClean="0"/>
            </a:br>
            <a:endParaRPr lang="en-US" sz="120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r>
              <a:rPr lang="en-US" sz="2800" dirty="0" smtClean="0"/>
              <a:t>Router, switch, firewall merge</a:t>
            </a:r>
          </a:p>
          <a:p>
            <a:pPr lvl="1"/>
            <a:r>
              <a:rPr lang="en-US" sz="2400" dirty="0" smtClean="0"/>
              <a:t>Server + software, which include Router, Switch, FT</a:t>
            </a:r>
          </a:p>
          <a:p>
            <a:r>
              <a:rPr lang="en-US" sz="2800" dirty="0" smtClean="0"/>
              <a:t>DC -&gt; Cloud</a:t>
            </a:r>
          </a:p>
          <a:p>
            <a:pPr lvl="1"/>
            <a:r>
              <a:rPr lang="en-US" sz="2400" dirty="0" smtClean="0"/>
              <a:t>ENT switch reducing; Cloud increasing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There are more virtual ports than physical ports, where the virtual ports are controlled by x86 software. Where software erodes hardware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90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90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131E5B-00C3-0745-B9A8-94A27EBE9C2C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723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D7EECA-1C83-6C45-83D6-4D079D0FAF5C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056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9100" y="76200"/>
            <a:ext cx="2212975" cy="6248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413" y="76200"/>
            <a:ext cx="6491287" cy="6248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140D7-3C71-1742-AEFB-F5B5412C9B00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677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C94A1E-3510-F44F-BED8-FBEFB14C5091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197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4B0F64-89EF-7A42-892D-484BAB952423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059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3492EE-3409-4449-A1A9-21803391433C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700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413" y="990600"/>
            <a:ext cx="4351337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90600"/>
            <a:ext cx="4352925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3B7268-F349-8842-B2C6-E5D994E4AE31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558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E0BDCD-C9B5-0945-AF7F-3E94AA7ADACD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318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F64BDA-7C03-0348-A74F-EE75429B1384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688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B5A099-68A2-044B-9162-510493F6B079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597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A41906-1694-444C-9BC0-9D3A13E9E150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2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CB2A15-B8E4-7E4F-8BA5-A4DAD477726A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482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9144000" cy="804863"/>
          </a:xfrm>
          <a:prstGeom prst="rect">
            <a:avLst/>
          </a:prstGeom>
          <a:solidFill>
            <a:srgbClr val="0F4D92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6874" y="85614"/>
            <a:ext cx="856246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5400" dist="12700" dir="2700000" algn="ctr" rotWithShape="0">
              <a:srgbClr val="000000">
                <a:alpha val="25000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5413" y="990600"/>
            <a:ext cx="8856662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149" name="Straight Connector 6"/>
          <p:cNvCxnSpPr>
            <a:cxnSpLocks noChangeShapeType="1"/>
          </p:cNvCxnSpPr>
          <p:nvPr/>
        </p:nvCxnSpPr>
        <p:spPr bwMode="auto">
          <a:xfrm flipV="1">
            <a:off x="0" y="6583363"/>
            <a:ext cx="9144000" cy="17462"/>
          </a:xfrm>
          <a:prstGeom prst="line">
            <a:avLst/>
          </a:prstGeom>
          <a:noFill/>
          <a:ln w="50800" cmpd="dbl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Rectangle 7"/>
          <p:cNvSpPr/>
          <p:nvPr/>
        </p:nvSpPr>
        <p:spPr>
          <a:xfrm>
            <a:off x="-26988" y="6561138"/>
            <a:ext cx="1233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 kern="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charset="0"/>
              </a:rPr>
              <a:t>SNLAB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7159625" y="6521450"/>
            <a:ext cx="1905000" cy="304800"/>
          </a:xfrm>
          <a:prstGeom prst="rect">
            <a:avLst/>
          </a:prstGeom>
        </p:spPr>
        <p:txBody>
          <a:bodyPr/>
          <a:lstStyle>
            <a:lvl1pPr algn="r" eaLnBrk="0" hangingPunct="0">
              <a:defRPr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28174B04-4DAE-EB42-9616-9AE45265018B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3584407" y="6546466"/>
            <a:ext cx="21001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 kern="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charset="0"/>
              </a:rPr>
              <a:t>ADL 2015@Beijing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3F3F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6E7BBD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j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j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j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686868"/>
          </a:solidFill>
          <a:latin typeface="+mj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686868"/>
          </a:solidFill>
          <a:latin typeface="+mj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686868"/>
          </a:solidFill>
          <a:latin typeface="+mj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686868"/>
          </a:solidFill>
          <a:latin typeface="+mj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2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06450"/>
            <a:ext cx="9144000" cy="57890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5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44450" y="3397372"/>
            <a:ext cx="7491943" cy="2794000"/>
          </a:xfrm>
          <a:effectLst>
            <a:outerShdw blurRad="25400" dist="12700" dir="2700000" algn="ctr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r>
              <a:rPr lang="en-US" altLang="zh-CN" dirty="0" smtClean="0"/>
              <a:t>Y. Richard Yang</a:t>
            </a:r>
          </a:p>
          <a:p>
            <a:r>
              <a:rPr lang="en-US" altLang="zh-CN" dirty="0" smtClean="0"/>
              <a:t>Yale/</a:t>
            </a:r>
            <a:r>
              <a:rPr lang="en-US" altLang="zh-CN" dirty="0" err="1" smtClean="0"/>
              <a:t>Tongji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Dec. 4, 2015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78040" y="1419038"/>
            <a:ext cx="8111960" cy="163195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4000" dirty="0" smtClean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A Gentle Introduction to SDN</a:t>
            </a:r>
            <a:endParaRPr lang="en-US" sz="4000" dirty="0">
              <a:solidFill>
                <a:srgbClr val="800000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0934" y="5754383"/>
            <a:ext cx="88145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kern="0" baseline="0" dirty="0" smtClean="0">
                <a:solidFill>
                  <a:prstClr val="black"/>
                </a:solidFill>
                <a:latin typeface="Calibri"/>
                <a:ea typeface="宋体"/>
                <a:cs typeface="+mn-cs"/>
              </a:rPr>
              <a:t>Original </a:t>
            </a:r>
            <a:r>
              <a:rPr lang="en-US" sz="1800" kern="0" baseline="0" dirty="0" err="1" smtClean="0">
                <a:solidFill>
                  <a:prstClr val="black"/>
                </a:solidFill>
                <a:latin typeface="Calibri"/>
                <a:ea typeface="宋体"/>
                <a:cs typeface="+mn-cs"/>
              </a:rPr>
              <a:t>pptx</a:t>
            </a:r>
            <a:r>
              <a:rPr lang="en-US" sz="1800" kern="0" baseline="0" dirty="0" smtClean="0">
                <a:solidFill>
                  <a:prstClr val="black"/>
                </a:solidFill>
                <a:latin typeface="Calibri"/>
                <a:ea typeface="宋体"/>
                <a:cs typeface="+mn-cs"/>
              </a:rPr>
              <a:t> (which shows animation properly) can be downloaded at</a:t>
            </a:r>
            <a:r>
              <a:rPr lang="en-US" sz="1800" kern="0" baseline="0" dirty="0">
                <a:solidFill>
                  <a:prstClr val="black"/>
                </a:solidFill>
                <a:latin typeface="Calibri"/>
                <a:ea typeface="宋体"/>
                <a:cs typeface="+mn-cs"/>
              </a:rPr>
              <a:t>: </a:t>
            </a:r>
            <a:r>
              <a:rPr lang="en-US" sz="1800" kern="0" baseline="0" dirty="0" smtClean="0">
                <a:solidFill>
                  <a:prstClr val="black"/>
                </a:solidFill>
                <a:latin typeface="Calibri"/>
                <a:ea typeface="宋体"/>
                <a:cs typeface="+mn-cs"/>
              </a:rPr>
              <a:t/>
            </a:r>
            <a:br>
              <a:rPr lang="en-US" sz="1800" kern="0" baseline="0" dirty="0" smtClean="0">
                <a:solidFill>
                  <a:prstClr val="black"/>
                </a:solidFill>
                <a:latin typeface="Calibri"/>
                <a:ea typeface="宋体"/>
                <a:cs typeface="+mn-cs"/>
              </a:rPr>
            </a:br>
            <a:r>
              <a:rPr lang="en-US" sz="1800" kern="0" baseline="0" dirty="0" smtClean="0">
                <a:solidFill>
                  <a:prstClr val="black"/>
                </a:solidFill>
                <a:latin typeface="Calibri"/>
                <a:ea typeface="宋体"/>
                <a:cs typeface="+mn-cs"/>
              </a:rPr>
              <a:t>https</a:t>
            </a:r>
            <a:r>
              <a:rPr lang="en-US" sz="1800" kern="0" baseline="0" dirty="0">
                <a:solidFill>
                  <a:prstClr val="black"/>
                </a:solidFill>
                <a:latin typeface="Calibri"/>
                <a:ea typeface="宋体"/>
                <a:cs typeface="+mn-cs"/>
              </a:rPr>
              <a:t>://</a:t>
            </a:r>
            <a:r>
              <a:rPr lang="en-US" sz="1800" kern="0" baseline="0" dirty="0" err="1">
                <a:solidFill>
                  <a:prstClr val="black"/>
                </a:solidFill>
                <a:latin typeface="Calibri"/>
                <a:ea typeface="宋体"/>
                <a:cs typeface="+mn-cs"/>
              </a:rPr>
              <a:t>github.com</a:t>
            </a:r>
            <a:r>
              <a:rPr lang="en-US" sz="1800" kern="0" baseline="0" dirty="0">
                <a:solidFill>
                  <a:prstClr val="black"/>
                </a:solidFill>
                <a:latin typeface="Calibri"/>
                <a:ea typeface="宋体"/>
                <a:cs typeface="+mn-cs"/>
              </a:rPr>
              <a:t>/</a:t>
            </a:r>
            <a:r>
              <a:rPr lang="en-US" sz="1800" kern="0" baseline="0" dirty="0" err="1">
                <a:solidFill>
                  <a:prstClr val="black"/>
                </a:solidFill>
                <a:latin typeface="Calibri"/>
                <a:ea typeface="宋体"/>
                <a:cs typeface="+mn-cs"/>
              </a:rPr>
              <a:t>snlab</a:t>
            </a:r>
            <a:r>
              <a:rPr lang="en-US" sz="1800" kern="0" baseline="0" dirty="0">
                <a:solidFill>
                  <a:prstClr val="black"/>
                </a:solidFill>
                <a:latin typeface="Calibri"/>
                <a:ea typeface="宋体"/>
                <a:cs typeface="+mn-cs"/>
              </a:rPr>
              <a:t>/readings/blob/master/</a:t>
            </a:r>
            <a:r>
              <a:rPr lang="en-US" sz="1800" kern="0" baseline="0" dirty="0" err="1">
                <a:solidFill>
                  <a:prstClr val="black"/>
                </a:solidFill>
                <a:latin typeface="Calibri"/>
                <a:ea typeface="宋体"/>
                <a:cs typeface="+mn-cs"/>
              </a:rPr>
              <a:t>sdn</a:t>
            </a:r>
            <a:r>
              <a:rPr lang="en-US" sz="1800" kern="0" baseline="0" dirty="0">
                <a:solidFill>
                  <a:prstClr val="black"/>
                </a:solidFill>
                <a:latin typeface="Calibri"/>
                <a:ea typeface="宋体"/>
                <a:cs typeface="+mn-cs"/>
              </a:rPr>
              <a:t>/adl-2015-sdn-overview.pptx?raw=true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52700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sz="2400" dirty="0" smtClean="0"/>
              <a:t>More </a:t>
            </a:r>
            <a:r>
              <a:rPr lang="en-US" sz="2400" dirty="0"/>
              <a:t>Programmable </a:t>
            </a:r>
            <a:r>
              <a:rPr lang="en-US" sz="2400" dirty="0" smtClean="0"/>
              <a:t>Networks are a Well Recognized Trend</a:t>
            </a:r>
            <a:endParaRPr lang="en-US" sz="3200" dirty="0"/>
          </a:p>
        </p:txBody>
      </p:sp>
      <p:pic>
        <p:nvPicPr>
          <p:cNvPr id="18" name="Picture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51" b="9369"/>
          <a:stretch/>
        </p:blipFill>
        <p:spPr bwMode="auto">
          <a:xfrm rot="10800000">
            <a:off x="-133672" y="775753"/>
            <a:ext cx="9144000" cy="584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669902" y="1279666"/>
            <a:ext cx="7742168" cy="5016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65113" indent="-2651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GB" altLang="en-US" i="1" baseline="0" dirty="0" smtClean="0">
                <a:latin typeface="Calibri"/>
                <a:cs typeface="Calibri"/>
              </a:rPr>
              <a:t>  “We </a:t>
            </a:r>
            <a:r>
              <a:rPr lang="en-GB" altLang="en-US" i="1" baseline="0" dirty="0">
                <a:latin typeface="Calibri"/>
                <a:cs typeface="Calibri"/>
              </a:rPr>
              <a:t>are focusing on a market transition involving the move toward </a:t>
            </a:r>
            <a:r>
              <a:rPr lang="en-GB" altLang="en-US" i="1" baseline="0" dirty="0">
                <a:solidFill>
                  <a:srgbClr val="FF0000"/>
                </a:solidFill>
                <a:latin typeface="Calibri"/>
                <a:cs typeface="Calibri"/>
              </a:rPr>
              <a:t>more programmable</a:t>
            </a:r>
            <a:r>
              <a:rPr lang="en-GB" altLang="en-US" i="1" baseline="0" dirty="0" smtClean="0">
                <a:latin typeface="Calibri"/>
                <a:cs typeface="Calibri"/>
              </a:rPr>
              <a:t>, </a:t>
            </a:r>
            <a:r>
              <a:rPr lang="en-GB" altLang="en-US" i="1" baseline="0" dirty="0" smtClean="0">
                <a:solidFill>
                  <a:srgbClr val="FF0000"/>
                </a:solidFill>
                <a:latin typeface="Calibri"/>
                <a:cs typeface="Calibri"/>
              </a:rPr>
              <a:t>flexible</a:t>
            </a:r>
            <a:r>
              <a:rPr lang="en-GB" altLang="en-US" i="1" baseline="0" dirty="0">
                <a:latin typeface="Calibri"/>
                <a:cs typeface="Calibri"/>
              </a:rPr>
              <a:t>, and virtual </a:t>
            </a:r>
            <a:r>
              <a:rPr lang="en-GB" altLang="en-US" i="1" baseline="0" dirty="0" smtClean="0">
                <a:latin typeface="Calibri"/>
                <a:cs typeface="Calibri"/>
              </a:rPr>
              <a:t>networks</a:t>
            </a:r>
            <a:r>
              <a:rPr lang="is-IS" altLang="en-US" i="1" baseline="0" dirty="0" smtClean="0">
                <a:latin typeface="Calibri"/>
                <a:cs typeface="Calibri"/>
              </a:rPr>
              <a:t>… </a:t>
            </a:r>
            <a:r>
              <a:rPr lang="en-US" altLang="en-US" i="1" baseline="0" dirty="0">
                <a:latin typeface="Calibri"/>
                <a:cs typeface="Calibri"/>
              </a:rPr>
              <a:t> This transition is focused on moving from a hardware-centric approach for networking to a virtualized </a:t>
            </a:r>
            <a:r>
              <a:rPr lang="en-US" altLang="en-US" i="1" baseline="0" dirty="0" smtClean="0">
                <a:latin typeface="Calibri"/>
                <a:cs typeface="Calibri"/>
              </a:rPr>
              <a:t>network environment </a:t>
            </a:r>
            <a:r>
              <a:rPr lang="en-US" altLang="en-US" i="1" baseline="0" dirty="0">
                <a:latin typeface="Calibri"/>
                <a:cs typeface="Calibri"/>
              </a:rPr>
              <a:t>that is designed to </a:t>
            </a:r>
            <a:r>
              <a:rPr lang="en-US" altLang="en-US" i="1" baseline="0" dirty="0">
                <a:solidFill>
                  <a:srgbClr val="FF0000"/>
                </a:solidFill>
                <a:latin typeface="Calibri"/>
                <a:cs typeface="Calibri"/>
              </a:rPr>
              <a:t>enable flexible</a:t>
            </a:r>
            <a:r>
              <a:rPr lang="en-US" altLang="en-US" i="1" baseline="0" dirty="0" smtClean="0">
                <a:solidFill>
                  <a:srgbClr val="FF0000"/>
                </a:solidFill>
                <a:latin typeface="Calibri"/>
                <a:cs typeface="Calibri"/>
              </a:rPr>
              <a:t>, </a:t>
            </a:r>
            <a:r>
              <a:rPr lang="en-US" altLang="en-US" i="1" baseline="0" dirty="0" smtClean="0">
                <a:latin typeface="Calibri"/>
                <a:cs typeface="Calibri"/>
              </a:rPr>
              <a:t>application</a:t>
            </a:r>
            <a:r>
              <a:rPr lang="en-US" altLang="en-US" i="1" baseline="0" dirty="0">
                <a:latin typeface="Calibri"/>
                <a:cs typeface="Calibri"/>
              </a:rPr>
              <a:t>-driven</a:t>
            </a:r>
            <a:r>
              <a:rPr lang="en-US" altLang="en-US" i="1" baseline="0" dirty="0">
                <a:solidFill>
                  <a:srgbClr val="FF0000"/>
                </a:solidFill>
                <a:latin typeface="Calibri"/>
                <a:cs typeface="Calibri"/>
              </a:rPr>
              <a:t> customization</a:t>
            </a:r>
            <a:r>
              <a:rPr lang="en-US" altLang="en-US" i="1" baseline="0" dirty="0">
                <a:latin typeface="Calibri"/>
                <a:cs typeface="Calibri"/>
              </a:rPr>
              <a:t> of network </a:t>
            </a:r>
            <a:r>
              <a:rPr lang="en-US" altLang="en-US" i="1" baseline="0" dirty="0" smtClean="0">
                <a:latin typeface="Calibri"/>
                <a:cs typeface="Calibri"/>
              </a:rPr>
              <a:t>infrastructures.</a:t>
            </a:r>
            <a:r>
              <a:rPr lang="en-US" altLang="en-US" i="1" baseline="0" dirty="0">
                <a:latin typeface="Calibri"/>
                <a:cs typeface="Calibri"/>
              </a:rPr>
              <a:t> </a:t>
            </a:r>
            <a:r>
              <a:rPr lang="en-US" altLang="en-US" i="1" baseline="0" dirty="0" smtClean="0">
                <a:latin typeface="Calibri"/>
                <a:cs typeface="Calibri"/>
              </a:rPr>
              <a:t/>
            </a:r>
            <a:br>
              <a:rPr lang="en-US" altLang="en-US" i="1" baseline="0" dirty="0" smtClean="0">
                <a:latin typeface="Calibri"/>
                <a:cs typeface="Calibri"/>
              </a:rPr>
            </a:br>
            <a:r>
              <a:rPr lang="en-US" altLang="en-US" i="1" baseline="0" dirty="0" smtClean="0">
                <a:latin typeface="Calibri"/>
                <a:cs typeface="Calibri"/>
              </a:rPr>
              <a:t>                        </a:t>
            </a:r>
            <a:r>
              <a:rPr lang="en-US" altLang="en-US" baseline="0" dirty="0" smtClean="0">
                <a:latin typeface="Calibri"/>
                <a:cs typeface="Calibri"/>
              </a:rPr>
              <a:t>-- </a:t>
            </a:r>
            <a:r>
              <a:rPr lang="en-US" altLang="en-US" sz="2400" baseline="0" dirty="0" smtClean="0">
                <a:latin typeface="Calibri"/>
                <a:cs typeface="Calibri"/>
              </a:rPr>
              <a:t>Cisco Annual Report (pp2), Nov. 2015</a:t>
            </a:r>
            <a:endParaRPr lang="en-GB" altLang="en-US" sz="2400" baseline="0" dirty="0">
              <a:latin typeface="Calibri"/>
              <a:cs typeface="Calibri"/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10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4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What is SDN: A New </a:t>
            </a:r>
            <a:br>
              <a:rPr lang="en-US" sz="2800" dirty="0" smtClean="0"/>
            </a:br>
            <a:r>
              <a:rPr lang="en-US" sz="2800" dirty="0" smtClean="0"/>
              <a:t>Control-Plane Abstractions View</a:t>
            </a:r>
            <a:endParaRPr lang="en-US" sz="1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528" y="1004713"/>
            <a:ext cx="8650879" cy="5405052"/>
          </a:xfrm>
        </p:spPr>
        <p:txBody>
          <a:bodyPr>
            <a:noAutofit/>
          </a:bodyPr>
          <a:lstStyle/>
          <a:p>
            <a:pPr marL="342900" lvl="1" indent="-342900">
              <a:buClr>
                <a:srgbClr val="6E7BBD"/>
              </a:buClr>
              <a:buFontTx/>
              <a:buChar char="•"/>
            </a:pPr>
            <a:r>
              <a:rPr lang="en-US" altLang="ja-JP" sz="3200" dirty="0">
                <a:ea typeface="ＭＳ Ｐゴシック" charset="0"/>
                <a:cs typeface="ＭＳ Ｐゴシック" charset="0"/>
              </a:rPr>
              <a:t>“Modularity based on abstraction is the way things get done.”  -- Barbara </a:t>
            </a:r>
            <a:r>
              <a:rPr lang="en-US" altLang="ja-JP" sz="3200" dirty="0" err="1" smtClean="0">
                <a:ea typeface="ＭＳ Ｐゴシック" charset="0"/>
                <a:cs typeface="ＭＳ Ｐゴシック" charset="0"/>
              </a:rPr>
              <a:t>Liskov</a:t>
            </a:r>
            <a:endParaRPr lang="en-US" altLang="ja-JP" sz="3200" dirty="0" smtClean="0">
              <a:ea typeface="ＭＳ Ｐゴシック" charset="0"/>
              <a:cs typeface="ＭＳ Ｐゴシック" charset="0"/>
            </a:endParaRPr>
          </a:p>
          <a:p>
            <a:r>
              <a:rPr lang="en-US" altLang="ja-JP" dirty="0" smtClean="0">
                <a:ea typeface="ＭＳ Ｐゴシック" charset="0"/>
                <a:cs typeface="ＭＳ Ｐゴシック" charset="0"/>
              </a:rPr>
              <a:t>Major advances in many fields of computer science are based on simple, elegant, powerful abstractions</a:t>
            </a:r>
          </a:p>
          <a:p>
            <a:r>
              <a:rPr lang="en-US" altLang="ja-JP" dirty="0" smtClean="0">
                <a:ea typeface="ＭＳ Ｐゴシック" charset="0"/>
                <a:cs typeface="ＭＳ Ｐゴシック" charset="0"/>
              </a:rPr>
              <a:t>A major lacking of networking is that we do </a:t>
            </a:r>
            <a:r>
              <a:rPr lang="en-US" dirty="0" smtClean="0"/>
              <a:t>not have enough </a:t>
            </a:r>
            <a:r>
              <a:rPr lang="en-US" dirty="0"/>
              <a:t>good abstractions in </a:t>
            </a:r>
            <a:r>
              <a:rPr lang="en-US" dirty="0" smtClean="0"/>
              <a:t>network control plane</a:t>
            </a:r>
            <a:endParaRPr lang="en-US" dirty="0"/>
          </a:p>
          <a:p>
            <a:pPr lvl="1"/>
            <a:r>
              <a:rPr lang="en-US" altLang="ja-JP" dirty="0">
                <a:ea typeface="ＭＳ Ｐゴシック" charset="0"/>
                <a:cs typeface="ＭＳ Ｐゴシック" charset="0"/>
              </a:rPr>
              <a:t>Three key areas for abstractions [Shenker’11</a:t>
            </a:r>
            <a:r>
              <a:rPr lang="en-US" altLang="ja-JP" dirty="0" smtClean="0">
                <a:ea typeface="ＭＳ Ｐゴシック" charset="0"/>
                <a:cs typeface="ＭＳ Ｐゴシック" charset="0"/>
              </a:rPr>
              <a:t>]: </a:t>
            </a:r>
            <a:r>
              <a:rPr lang="en-US" altLang="ja-JP" dirty="0" smtClean="0">
                <a:solidFill>
                  <a:schemeClr val="accent5">
                    <a:lumMod val="75000"/>
                  </a:schemeClr>
                </a:solidFill>
                <a:ea typeface="ＭＳ Ｐゴシック" charset="0"/>
                <a:cs typeface="ＭＳ Ｐゴシック" charset="0"/>
              </a:rPr>
              <a:t>forwarding</a:t>
            </a:r>
            <a:r>
              <a:rPr lang="en-US" altLang="ja-JP" dirty="0" smtClean="0">
                <a:solidFill>
                  <a:schemeClr val="accent5">
                    <a:lumMod val="50000"/>
                  </a:schemeClr>
                </a:solidFill>
                <a:ea typeface="ＭＳ Ｐゴシック" charset="0"/>
                <a:cs typeface="ＭＳ Ｐゴシック" charset="0"/>
              </a:rPr>
              <a:t>, </a:t>
            </a:r>
            <a:r>
              <a:rPr lang="en-US" altLang="ja-JP" dirty="0" smtClean="0">
                <a:solidFill>
                  <a:srgbClr val="660066"/>
                </a:solidFill>
                <a:ea typeface="ＭＳ Ｐゴシック" charset="0"/>
                <a:cs typeface="ＭＳ Ｐゴシック" charset="0"/>
              </a:rPr>
              <a:t>distribution, </a:t>
            </a:r>
            <a:r>
              <a:rPr lang="en-US" altLang="ja-JP" dirty="0" smtClean="0">
                <a:solidFill>
                  <a:srgbClr val="984807"/>
                </a:solidFill>
                <a:ea typeface="ＭＳ Ｐゴシック" charset="0"/>
                <a:cs typeface="ＭＳ Ｐゴシック" charset="0"/>
              </a:rPr>
              <a:t>configuration</a:t>
            </a:r>
            <a:endParaRPr lang="en-US" altLang="ja-JP" dirty="0">
              <a:solidFill>
                <a:schemeClr val="accent5">
                  <a:lumMod val="50000"/>
                </a:schemeClr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11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54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493"/>
            <a:ext cx="8077200" cy="580292"/>
          </a:xfrm>
        </p:spPr>
        <p:txBody>
          <a:bodyPr>
            <a:noAutofit/>
          </a:bodyPr>
          <a:lstStyle/>
          <a:p>
            <a:r>
              <a:rPr lang="en-US" sz="3600" dirty="0" smtClean="0">
                <a:ea typeface="ＭＳ Ｐゴシック" charset="0"/>
                <a:cs typeface="ＭＳ Ｐゴシック" charset="0"/>
              </a:rPr>
              <a:t>Major Areas of Control-Plane Abstraction</a:t>
            </a:r>
            <a:endParaRPr lang="en-US" sz="3600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608930" y="1700831"/>
            <a:ext cx="303711" cy="35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400"/>
          </a:p>
        </p:txBody>
      </p:sp>
      <p:sp>
        <p:nvSpPr>
          <p:cNvPr id="26" name="Rectangle 25"/>
          <p:cNvSpPr/>
          <p:nvPr/>
        </p:nvSpPr>
        <p:spPr bwMode="auto">
          <a:xfrm>
            <a:off x="381000" y="2485635"/>
            <a:ext cx="8307295" cy="2070161"/>
          </a:xfrm>
          <a:prstGeom prst="rect">
            <a:avLst/>
          </a:prstGeom>
          <a:solidFill>
            <a:srgbClr val="4F81BD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-25000" noProof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34999" y="3538193"/>
            <a:ext cx="1374589" cy="806823"/>
          </a:xfrm>
          <a:prstGeom prst="rect">
            <a:avLst/>
          </a:prstGeom>
          <a:gradFill rotWithShape="1">
            <a:gsLst>
              <a:gs pos="0">
                <a:srgbClr val="9E9273">
                  <a:tint val="100000"/>
                  <a:shade val="100000"/>
                  <a:satMod val="130000"/>
                </a:srgbClr>
              </a:gs>
              <a:gs pos="100000">
                <a:srgbClr val="9E9273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tIns="18288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aseline="0" noProof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Network</a:t>
            </a:r>
            <a:br>
              <a:rPr lang="en-US" baseline="0" noProof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</a:br>
            <a:r>
              <a:rPr lang="en-US" baseline="0" noProof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State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715003" y="3281287"/>
            <a:ext cx="1165411" cy="808144"/>
          </a:xfrm>
          <a:prstGeom prst="rect">
            <a:avLst/>
          </a:prstGeom>
          <a:gradFill rotWithShape="1">
            <a:gsLst>
              <a:gs pos="0">
                <a:srgbClr val="9E9273">
                  <a:tint val="100000"/>
                  <a:shade val="100000"/>
                  <a:satMod val="130000"/>
                </a:srgbClr>
              </a:gs>
              <a:gs pos="100000">
                <a:srgbClr val="9E9273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tIns="18288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aseline="0" dirty="0" err="1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Datapath</a:t>
            </a:r>
            <a:r>
              <a:rPr lang="en-US" altLang="zh-CN" sz="1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/>
            </a:r>
            <a:br>
              <a:rPr lang="en-US" altLang="zh-CN" sz="1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</a:br>
            <a:r>
              <a:rPr lang="en-US" altLang="zh-CN" sz="1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Model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97989" y="2608993"/>
            <a:ext cx="1401733" cy="806823"/>
          </a:xfrm>
          <a:prstGeom prst="rect">
            <a:avLst/>
          </a:prstGeom>
          <a:gradFill rotWithShape="1">
            <a:gsLst>
              <a:gs pos="0">
                <a:srgbClr val="9E9273">
                  <a:tint val="100000"/>
                  <a:shade val="100000"/>
                  <a:satMod val="130000"/>
                </a:srgbClr>
              </a:gs>
              <a:gs pos="100000">
                <a:srgbClr val="9E9273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tIns="18288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aseline="0" noProof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Service</a:t>
            </a:r>
            <a:r>
              <a:rPr lang="en-US" baseline="0" dirty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/</a:t>
            </a:r>
            <a:r>
              <a:rPr lang="en-US" baseline="0" noProof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/>
            </a:r>
            <a:br>
              <a:rPr lang="en-US" baseline="0" noProof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</a:br>
            <a:r>
              <a:rPr lang="en-US" baseline="0" noProof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Policy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5535707" y="3001914"/>
            <a:ext cx="2913529" cy="1359647"/>
          </a:xfrm>
          <a:prstGeom prst="rect">
            <a:avLst/>
          </a:prstGeom>
          <a:noFill/>
          <a:ln w="3175" cap="flat" cmpd="sng" algn="ctr">
            <a:solidFill>
              <a:srgbClr val="F79646">
                <a:lumMod val="50000"/>
              </a:srgb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-25000" noProof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107521" y="3284275"/>
            <a:ext cx="1165411" cy="808144"/>
          </a:xfrm>
          <a:prstGeom prst="rect">
            <a:avLst/>
          </a:prstGeom>
          <a:gradFill rotWithShape="1">
            <a:gsLst>
              <a:gs pos="0">
                <a:srgbClr val="9E9273">
                  <a:tint val="100000"/>
                  <a:shade val="100000"/>
                  <a:satMod val="130000"/>
                </a:srgbClr>
              </a:gs>
              <a:gs pos="100000">
                <a:srgbClr val="9E9273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tIns="18288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aseline="0" dirty="0" err="1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Datapath</a:t>
            </a:r>
            <a:r>
              <a:rPr lang="en-US" altLang="zh-CN" sz="1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/>
            </a:r>
            <a:br>
              <a:rPr lang="en-US" altLang="zh-CN" sz="1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</a:br>
            <a:r>
              <a:rPr lang="en-US" altLang="zh-CN" sz="1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Model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986211" y="3931402"/>
            <a:ext cx="2738190" cy="1326399"/>
            <a:chOff x="2128153" y="4216547"/>
            <a:chExt cx="2738190" cy="1326399"/>
          </a:xfrm>
        </p:grpSpPr>
        <p:cxnSp>
          <p:nvCxnSpPr>
            <p:cNvPr id="36" name="Straight Arrow Connector 35"/>
            <p:cNvCxnSpPr/>
            <p:nvPr/>
          </p:nvCxnSpPr>
          <p:spPr bwMode="auto">
            <a:xfrm flipH="1" flipV="1">
              <a:off x="2128153" y="4378667"/>
              <a:ext cx="1061790" cy="1164279"/>
            </a:xfrm>
            <a:prstGeom prst="straightConnector1">
              <a:avLst/>
            </a:prstGeom>
            <a:solidFill>
              <a:srgbClr val="4F81B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  <p:cxnSp>
          <p:nvCxnSpPr>
            <p:cNvPr id="37" name="Straight Arrow Connector 36"/>
            <p:cNvCxnSpPr/>
            <p:nvPr/>
          </p:nvCxnSpPr>
          <p:spPr bwMode="auto">
            <a:xfrm flipH="1" flipV="1">
              <a:off x="2168687" y="4216547"/>
              <a:ext cx="2697656" cy="1326398"/>
            </a:xfrm>
            <a:prstGeom prst="straightConnector1">
              <a:avLst/>
            </a:prstGeom>
            <a:solidFill>
              <a:srgbClr val="4F81B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</p:grpSp>
      <p:grpSp>
        <p:nvGrpSpPr>
          <p:cNvPr id="38" name="Group 37"/>
          <p:cNvGrpSpPr/>
          <p:nvPr/>
        </p:nvGrpSpPr>
        <p:grpSpPr>
          <a:xfrm>
            <a:off x="3505200" y="4089431"/>
            <a:ext cx="4185027" cy="1168369"/>
            <a:chOff x="3647142" y="4374576"/>
            <a:chExt cx="4185027" cy="1168369"/>
          </a:xfrm>
        </p:grpSpPr>
        <p:cxnSp>
          <p:nvCxnSpPr>
            <p:cNvPr id="39" name="Straight Arrow Connector 38"/>
            <p:cNvCxnSpPr>
              <a:stCxn id="28" idx="2"/>
            </p:cNvCxnSpPr>
            <p:nvPr/>
          </p:nvCxnSpPr>
          <p:spPr bwMode="auto">
            <a:xfrm flipH="1">
              <a:off x="3647142" y="4374576"/>
              <a:ext cx="2792509" cy="1168369"/>
            </a:xfrm>
            <a:prstGeom prst="straightConnector1">
              <a:avLst/>
            </a:prstGeom>
            <a:solidFill>
              <a:srgbClr val="4F81B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  <p:cxnSp>
          <p:nvCxnSpPr>
            <p:cNvPr id="40" name="Straight Arrow Connector 39"/>
            <p:cNvCxnSpPr>
              <a:stCxn id="32" idx="2"/>
            </p:cNvCxnSpPr>
            <p:nvPr/>
          </p:nvCxnSpPr>
          <p:spPr bwMode="auto">
            <a:xfrm flipH="1">
              <a:off x="5399742" y="4377564"/>
              <a:ext cx="2432427" cy="1165381"/>
            </a:xfrm>
            <a:prstGeom prst="straightConnector1">
              <a:avLst/>
            </a:prstGeom>
            <a:solidFill>
              <a:srgbClr val="4F81B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</p:grpSp>
      <p:grpSp>
        <p:nvGrpSpPr>
          <p:cNvPr id="41" name="Group 40"/>
          <p:cNvGrpSpPr/>
          <p:nvPr/>
        </p:nvGrpSpPr>
        <p:grpSpPr>
          <a:xfrm>
            <a:off x="927598" y="949000"/>
            <a:ext cx="1170046" cy="1644915"/>
            <a:chOff x="1724785" y="1638130"/>
            <a:chExt cx="1170046" cy="1644915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4785" y="1638130"/>
              <a:ext cx="1170046" cy="921687"/>
            </a:xfrm>
            <a:prstGeom prst="rect">
              <a:avLst/>
            </a:prstGeom>
          </p:spPr>
        </p:pic>
        <p:cxnSp>
          <p:nvCxnSpPr>
            <p:cNvPr id="43" name="Straight Arrow Connector 42"/>
            <p:cNvCxnSpPr>
              <a:stCxn id="42" idx="2"/>
            </p:cNvCxnSpPr>
            <p:nvPr/>
          </p:nvCxnSpPr>
          <p:spPr bwMode="auto">
            <a:xfrm>
              <a:off x="2309808" y="2559817"/>
              <a:ext cx="682" cy="723228"/>
            </a:xfrm>
            <a:prstGeom prst="straightConnector1">
              <a:avLst/>
            </a:prstGeom>
            <a:solidFill>
              <a:srgbClr val="4F81B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8400" y="5257800"/>
            <a:ext cx="1445692" cy="6096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3108" y="5257800"/>
            <a:ext cx="1445692" cy="609600"/>
          </a:xfrm>
          <a:prstGeom prst="rect">
            <a:avLst/>
          </a:prstGeom>
        </p:spPr>
      </p:pic>
      <p:sp>
        <p:nvSpPr>
          <p:cNvPr id="33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12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759584" y="3163488"/>
            <a:ext cx="1165411" cy="808144"/>
          </a:xfrm>
          <a:prstGeom prst="rect">
            <a:avLst/>
          </a:prstGeom>
          <a:gradFill rotWithShape="1">
            <a:gsLst>
              <a:gs pos="0">
                <a:srgbClr val="9E9273">
                  <a:tint val="100000"/>
                  <a:shade val="100000"/>
                  <a:satMod val="130000"/>
                </a:srgbClr>
              </a:gs>
              <a:gs pos="100000">
                <a:srgbClr val="9E9273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tIns="18288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Program</a:t>
            </a:r>
            <a:br>
              <a:rPr lang="en-US" altLang="zh-CN" sz="20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</a:br>
            <a:r>
              <a:rPr lang="en-US" altLang="zh-CN" sz="20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Logic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9" name="Straight Arrow Connector 48"/>
          <p:cNvCxnSpPr>
            <a:stCxn id="29" idx="3"/>
            <a:endCxn id="48" idx="1"/>
          </p:cNvCxnSpPr>
          <p:nvPr/>
        </p:nvCxnSpPr>
        <p:spPr bwMode="auto">
          <a:xfrm>
            <a:off x="1999722" y="3012405"/>
            <a:ext cx="1759862" cy="555155"/>
          </a:xfrm>
          <a:prstGeom prst="straightConnector1">
            <a:avLst/>
          </a:prstGeom>
          <a:solidFill>
            <a:srgbClr val="4F81BD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50" name="Straight Arrow Connector 49"/>
          <p:cNvCxnSpPr>
            <a:stCxn id="48" idx="3"/>
          </p:cNvCxnSpPr>
          <p:nvPr/>
        </p:nvCxnSpPr>
        <p:spPr bwMode="auto">
          <a:xfrm flipV="1">
            <a:off x="4924995" y="3553123"/>
            <a:ext cx="614776" cy="14437"/>
          </a:xfrm>
          <a:prstGeom prst="straightConnector1">
            <a:avLst/>
          </a:prstGeom>
          <a:solidFill>
            <a:srgbClr val="4F81BD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51" name="Straight Arrow Connector 50"/>
          <p:cNvCxnSpPr>
            <a:endCxn id="48" idx="1"/>
          </p:cNvCxnSpPr>
          <p:nvPr/>
        </p:nvCxnSpPr>
        <p:spPr bwMode="auto">
          <a:xfrm flipV="1">
            <a:off x="2013234" y="3567560"/>
            <a:ext cx="1746350" cy="363842"/>
          </a:xfrm>
          <a:prstGeom prst="straightConnector1">
            <a:avLst/>
          </a:prstGeom>
          <a:solidFill>
            <a:srgbClr val="4F81BD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10490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Outline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and why SDN?</a:t>
            </a:r>
          </a:p>
          <a:p>
            <a:r>
              <a:rPr lang="en-US" dirty="0" smtClean="0"/>
              <a:t>SDN development</a:t>
            </a:r>
          </a:p>
          <a:p>
            <a:endParaRPr lang="en-US" dirty="0" smtClean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13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351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Major SDN Milestone: </a:t>
            </a:r>
            <a:r>
              <a:rPr lang="en-US" dirty="0" err="1" smtClean="0"/>
              <a:t>OpenFlow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8005" y="1146173"/>
            <a:ext cx="2496057" cy="28376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328" y="1101528"/>
            <a:ext cx="6671672" cy="30130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80711" y="4565612"/>
            <a:ext cx="5824134" cy="1773692"/>
          </a:xfrm>
          <a:prstGeom prst="rect">
            <a:avLst/>
          </a:prstGeom>
        </p:spPr>
      </p:pic>
      <p:sp>
        <p:nvSpPr>
          <p:cNvPr id="9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14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143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Almost Every Network Vendor has an SDN Architecture</a:t>
            </a:r>
            <a:endParaRPr lang="en-US" sz="2800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15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00" y="957049"/>
            <a:ext cx="2822421" cy="155719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310604" y="1019890"/>
            <a:ext cx="4477009" cy="1661096"/>
            <a:chOff x="4059874" y="1019890"/>
            <a:chExt cx="4727740" cy="204999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59874" y="1019890"/>
              <a:ext cx="4516295" cy="1763717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4215614" y="2654390"/>
              <a:ext cx="4572000" cy="41549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050" baseline="0" dirty="0"/>
                <a:t>http://h17007.www1.hp.com/images/networking/solutions/technology/</a:t>
              </a:r>
              <a:r>
                <a:rPr lang="en-US" sz="1050" baseline="0" dirty="0" err="1"/>
                <a:t>sdn</a:t>
              </a:r>
              <a:r>
                <a:rPr lang="en-US" sz="1050" baseline="0" dirty="0"/>
                <a:t>/</a:t>
              </a:r>
              <a:r>
                <a:rPr lang="en-US" sz="1050" baseline="0" dirty="0" err="1"/>
                <a:t>sdn-architecture.jpg</a:t>
              </a:r>
              <a:endParaRPr lang="en-US" sz="1050" baseline="0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152" y="2820304"/>
            <a:ext cx="2650363" cy="18361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5979" y="4523274"/>
            <a:ext cx="3665946" cy="2004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7813" y="2490016"/>
            <a:ext cx="2103812" cy="23129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362" y="4784785"/>
            <a:ext cx="2676889" cy="16854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2562" y="2726994"/>
            <a:ext cx="2585624" cy="180639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 bwMode="auto">
          <a:xfrm>
            <a:off x="7336819" y="5633659"/>
            <a:ext cx="770163" cy="2702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62339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/>
          <p:cNvSpPr>
            <a:spLocks noGrp="1" noChangeArrowheads="1"/>
          </p:cNvSpPr>
          <p:nvPr>
            <p:ph type="title"/>
          </p:nvPr>
        </p:nvSpPr>
        <p:spPr>
          <a:xfrm>
            <a:off x="256873" y="-22466"/>
            <a:ext cx="8767597" cy="685800"/>
          </a:xfrm>
          <a:ln/>
        </p:spPr>
        <p:txBody>
          <a:bodyPr/>
          <a:lstStyle/>
          <a:p>
            <a:r>
              <a:rPr lang="en-US" sz="3200" dirty="0" smtClean="0"/>
              <a:t>Multiple Open Source Communities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233330" y="6125462"/>
            <a:ext cx="89106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baseline="0" dirty="0" smtClean="0"/>
              <a:t>Source: </a:t>
            </a:r>
            <a:r>
              <a:rPr lang="en-US" sz="1400" i="1" baseline="0" dirty="0" err="1" smtClean="0"/>
              <a:t>Neela</a:t>
            </a:r>
            <a:r>
              <a:rPr lang="en-US" sz="1400" i="1" baseline="0" dirty="0" smtClean="0"/>
              <a:t> Jacques, July 2015. </a:t>
            </a:r>
            <a:endParaRPr lang="en-US" sz="1400" i="1" baseline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2020"/>
            <a:ext cx="9144000" cy="5565539"/>
          </a:xfrm>
          <a:prstGeom prst="rect">
            <a:avLst/>
          </a:prstGeom>
        </p:spPr>
      </p:pic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16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92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Increasing Interests (ODL as an Example)</a:t>
            </a:r>
            <a:endParaRPr lang="en-US" sz="3200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17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3331" y="5716239"/>
            <a:ext cx="89106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baseline="0" dirty="0" smtClean="0"/>
              <a:t>Source: </a:t>
            </a:r>
            <a:r>
              <a:rPr lang="en-US" sz="1400" i="1" baseline="0" dirty="0" err="1" smtClean="0"/>
              <a:t>Neela</a:t>
            </a:r>
            <a:r>
              <a:rPr lang="en-US" sz="1400" i="1" baseline="0" dirty="0" smtClean="0"/>
              <a:t> Jacques, July 2015. </a:t>
            </a:r>
            <a:endParaRPr lang="en-US" sz="1400" i="1" baseline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2700"/>
            <a:ext cx="9144000" cy="427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86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Usage of SDN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39555" y="990600"/>
            <a:ext cx="2942519" cy="5334000"/>
          </a:xfrm>
        </p:spPr>
        <p:txBody>
          <a:bodyPr/>
          <a:lstStyle/>
          <a:p>
            <a:r>
              <a:rPr lang="en-US" sz="2400" dirty="0" smtClean="0"/>
              <a:t>128 </a:t>
            </a:r>
            <a:r>
              <a:rPr lang="en-US" sz="2400" dirty="0"/>
              <a:t>Companies responded</a:t>
            </a:r>
          </a:p>
          <a:p>
            <a:pPr lvl="1"/>
            <a:r>
              <a:rPr lang="en-US" sz="2000" dirty="0"/>
              <a:t>31% </a:t>
            </a:r>
            <a:r>
              <a:rPr lang="en-US" sz="2000" dirty="0" err="1"/>
              <a:t>Telcos</a:t>
            </a:r>
            <a:r>
              <a:rPr lang="en-US" sz="2000" dirty="0"/>
              <a:t>/Service Providers</a:t>
            </a:r>
          </a:p>
          <a:p>
            <a:pPr lvl="1"/>
            <a:r>
              <a:rPr lang="en-US" sz="2000" dirty="0"/>
              <a:t>24% Research/Academia</a:t>
            </a:r>
          </a:p>
          <a:p>
            <a:pPr lvl="1"/>
            <a:r>
              <a:rPr lang="en-US" sz="2000" dirty="0"/>
              <a:t>20% Enterprises</a:t>
            </a:r>
          </a:p>
          <a:p>
            <a:pPr lvl="1"/>
            <a:r>
              <a:rPr lang="en-US" sz="2000" dirty="0"/>
              <a:t>10% Services/Consulting</a:t>
            </a:r>
          </a:p>
          <a:p>
            <a:pPr lvl="1"/>
            <a:r>
              <a:rPr lang="en-US" sz="2000" dirty="0"/>
              <a:t>9% Software/Hardware</a:t>
            </a:r>
          </a:p>
          <a:p>
            <a:pPr lvl="1"/>
            <a:r>
              <a:rPr lang="en-US" sz="2000" dirty="0"/>
              <a:t>6% </a:t>
            </a:r>
            <a:r>
              <a:rPr lang="en-US" sz="2000" dirty="0" smtClean="0"/>
              <a:t>Other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233331" y="5716239"/>
            <a:ext cx="89106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baseline="0" dirty="0" smtClean="0"/>
              <a:t>Source: </a:t>
            </a:r>
            <a:r>
              <a:rPr lang="en-US" sz="1400" i="1" baseline="0" dirty="0" err="1" smtClean="0"/>
              <a:t>Neela</a:t>
            </a:r>
            <a:r>
              <a:rPr lang="en-US" sz="1400" i="1" baseline="0" dirty="0" smtClean="0"/>
              <a:t> Jacques, July 2015. </a:t>
            </a:r>
            <a:endParaRPr lang="en-US" sz="1400" i="1" baseline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641" y="1544877"/>
            <a:ext cx="5986102" cy="885531"/>
          </a:xfrm>
          <a:prstGeom prst="rect">
            <a:avLst/>
          </a:prstGeom>
        </p:spPr>
      </p:pic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18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8413" y="2445305"/>
            <a:ext cx="5986104" cy="249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278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Outline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and why SDN?</a:t>
            </a:r>
          </a:p>
          <a:p>
            <a:r>
              <a:rPr lang="en-US" dirty="0" smtClean="0"/>
              <a:t>SDN development</a:t>
            </a:r>
          </a:p>
          <a:p>
            <a:r>
              <a:rPr lang="en-US" dirty="0" smtClean="0"/>
              <a:t>Overview of key SDN technical aspects</a:t>
            </a:r>
          </a:p>
          <a:p>
            <a:pPr lvl="1"/>
            <a:r>
              <a:rPr lang="en-US" dirty="0" smtClean="0"/>
              <a:t>Architecture</a:t>
            </a:r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19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946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874" y="85614"/>
            <a:ext cx="8674318" cy="685800"/>
          </a:xfrm>
        </p:spPr>
        <p:txBody>
          <a:bodyPr/>
          <a:lstStyle/>
          <a:p>
            <a:r>
              <a:rPr lang="en-US" altLang="zh-CN" sz="3600" dirty="0" smtClean="0"/>
              <a:t>What is Software Defined Networking (SDN)?</a:t>
            </a:r>
            <a:endParaRPr lang="en-US" sz="3600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2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2" y="821713"/>
            <a:ext cx="9129887" cy="577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136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ea typeface="ＭＳ Ｐゴシック" charset="0"/>
                <a:cs typeface="ＭＳ Ｐゴシック" charset="0"/>
              </a:rPr>
              <a:t>ONOS Architecture: Big Picture</a:t>
            </a:r>
            <a:endParaRPr lang="en-US" sz="1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20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16" y="911957"/>
            <a:ext cx="8347973" cy="54869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85213" y="6327157"/>
            <a:ext cx="89106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baseline="0" dirty="0" smtClean="0"/>
              <a:t>Source: ON.LAB</a:t>
            </a:r>
            <a:endParaRPr lang="en-US" sz="1400" i="1" baseline="0" dirty="0"/>
          </a:p>
        </p:txBody>
      </p:sp>
    </p:spTree>
    <p:extLst>
      <p:ext uri="{BB962C8B-B14F-4D97-AF65-F5344CB8AC3E}">
        <p14:creationId xmlns:p14="http://schemas.microsoft.com/office/powerpoint/2010/main" val="284096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ea typeface="ＭＳ Ｐゴシック" charset="0"/>
                <a:cs typeface="ＭＳ Ｐゴシック" charset="0"/>
              </a:rPr>
              <a:t>ONOS Architecture: Some Key Abstractions</a:t>
            </a:r>
            <a:endParaRPr lang="en-US" sz="1400" dirty="0"/>
          </a:p>
        </p:txBody>
      </p:sp>
      <p:grpSp>
        <p:nvGrpSpPr>
          <p:cNvPr id="4" name="Group 3"/>
          <p:cNvGrpSpPr/>
          <p:nvPr/>
        </p:nvGrpSpPr>
        <p:grpSpPr>
          <a:xfrm>
            <a:off x="1824810" y="1076033"/>
            <a:ext cx="6396017" cy="5357914"/>
            <a:chOff x="3272118" y="2596781"/>
            <a:chExt cx="4676588" cy="3999887"/>
          </a:xfrm>
        </p:grpSpPr>
        <p:pic>
          <p:nvPicPr>
            <p:cNvPr id="7" name="Picture 6" descr="onos-servic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2118" y="2596781"/>
              <a:ext cx="4676588" cy="3838892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438713" y="6335058"/>
              <a:ext cx="416634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baseline="0" dirty="0" smtClean="0"/>
                <a:t>https://</a:t>
              </a:r>
              <a:r>
                <a:rPr lang="en-US" sz="1100" baseline="0" dirty="0" err="1" smtClean="0"/>
                <a:t>wiki.onosproject.org</a:t>
              </a:r>
              <a:r>
                <a:rPr lang="en-US" sz="1100" baseline="0" dirty="0" smtClean="0"/>
                <a:t>/display/ONOS/</a:t>
              </a:r>
              <a:r>
                <a:rPr lang="en-US" sz="1100" baseline="0" dirty="0" err="1" smtClean="0"/>
                <a:t>System+Components</a:t>
              </a:r>
              <a:endParaRPr lang="en-US" sz="1100" baseline="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21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57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3600" dirty="0" err="1" smtClean="0">
                <a:ea typeface="ＭＳ Ｐゴシック" charset="0"/>
                <a:cs typeface="ＭＳ Ｐゴシック" charset="0"/>
              </a:rPr>
              <a:t>OpenDaylight</a:t>
            </a:r>
            <a:r>
              <a:rPr lang="en-US" altLang="ja-JP" sz="3600" dirty="0" smtClean="0">
                <a:ea typeface="ＭＳ Ｐゴシック" charset="0"/>
                <a:cs typeface="ＭＳ Ｐゴシック" charset="0"/>
              </a:rPr>
              <a:t> Architecture: Big Picture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0977"/>
            <a:ext cx="9144000" cy="428374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4202119" y="5228360"/>
            <a:ext cx="878256" cy="56741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5801222"/>
            <a:ext cx="89106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baseline="0" dirty="0" smtClean="0"/>
              <a:t>Source: </a:t>
            </a:r>
            <a:r>
              <a:rPr lang="en-US" sz="1400" i="1" baseline="0" dirty="0" err="1" smtClean="0"/>
              <a:t>Neela</a:t>
            </a:r>
            <a:r>
              <a:rPr lang="en-US" sz="1400" i="1" baseline="0" dirty="0" smtClean="0"/>
              <a:t> Jacques, July 2015. </a:t>
            </a:r>
            <a:endParaRPr lang="en-US" sz="1400" i="1" baseline="0" dirty="0"/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22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749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>
                <a:ea typeface="ＭＳ Ｐゴシック" charset="0"/>
                <a:cs typeface="ＭＳ Ｐゴシック" charset="0"/>
              </a:rPr>
              <a:t>OpenDaylight</a:t>
            </a:r>
            <a:r>
              <a:rPr lang="en-US" sz="3600" dirty="0" smtClean="0">
                <a:ea typeface="ＭＳ Ｐゴシック" charset="0"/>
                <a:cs typeface="ＭＳ Ｐゴシック" charset="0"/>
              </a:rPr>
              <a:t>: Some Key Abstractions</a:t>
            </a:r>
            <a:endParaRPr lang="en-US" sz="1400" dirty="0"/>
          </a:p>
        </p:txBody>
      </p:sp>
      <p:sp>
        <p:nvSpPr>
          <p:cNvPr id="48" name="Rectangle 20"/>
          <p:cNvSpPr>
            <a:spLocks noChangeArrowheads="1"/>
          </p:cNvSpPr>
          <p:nvPr/>
        </p:nvSpPr>
        <p:spPr bwMode="auto">
          <a:xfrm>
            <a:off x="190208" y="2209800"/>
            <a:ext cx="8839200" cy="2159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>
                <a:lumMod val="50000"/>
              </a:srgbClr>
            </a:solidFill>
            <a:prstDash val="solid"/>
            <a:miter lim="800000"/>
          </a:ln>
          <a:effectLst/>
          <a:extLst/>
        </p:spPr>
        <p:txBody>
          <a:bodyPr lIns="45720" rIns="45720" anchor="b" anchorCtr="0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Controller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9" name="Rectangle 20"/>
          <p:cNvSpPr>
            <a:spLocks noChangeArrowheads="1"/>
          </p:cNvSpPr>
          <p:nvPr/>
        </p:nvSpPr>
        <p:spPr bwMode="auto">
          <a:xfrm>
            <a:off x="342611" y="3606800"/>
            <a:ext cx="8483599" cy="381000"/>
          </a:xfrm>
          <a:prstGeom prst="rect">
            <a:avLst/>
          </a:prstGeom>
          <a:solidFill>
            <a:srgbClr val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  <a:extLst/>
        </p:spPr>
        <p:txBody>
          <a:bodyPr lIns="45720" rIns="45720" anchor="ctr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Model-Driven SAL (MD-SAL)</a:t>
            </a:r>
          </a:p>
        </p:txBody>
      </p:sp>
      <p:sp>
        <p:nvSpPr>
          <p:cNvPr id="50" name="Rounded Rectangle 49"/>
          <p:cNvSpPr/>
          <p:nvPr/>
        </p:nvSpPr>
        <p:spPr bwMode="auto">
          <a:xfrm>
            <a:off x="342609" y="2616200"/>
            <a:ext cx="1143000" cy="609600"/>
          </a:xfrm>
          <a:prstGeom prst="roundRect">
            <a:avLst>
              <a:gd name="adj" fmla="val 10774"/>
            </a:avLst>
          </a:prstGeom>
          <a:gradFill rotWithShape="1">
            <a:gsLst>
              <a:gs pos="0">
                <a:sysClr val="windowText" lastClr="000000">
                  <a:lumMod val="110000"/>
                  <a:satMod val="105000"/>
                  <a:tint val="67000"/>
                </a:sysClr>
              </a:gs>
              <a:gs pos="50000">
                <a:sysClr val="windowText" lastClr="000000">
                  <a:lumMod val="105000"/>
                  <a:satMod val="103000"/>
                  <a:tint val="73000"/>
                </a:sysClr>
              </a:gs>
              <a:gs pos="100000">
                <a:sysClr val="windowText" lastClr="000000">
                  <a:lumMod val="105000"/>
                  <a:satMod val="109000"/>
                  <a:tint val="81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  <a:extLst/>
        </p:spPr>
        <p:txBody>
          <a:bodyPr lIns="0" rIns="0" anchor="ctr" anchorCtr="0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Protocol Plugin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1" name="Rounded Rectangle 50"/>
          <p:cNvSpPr/>
          <p:nvPr/>
        </p:nvSpPr>
        <p:spPr bwMode="auto">
          <a:xfrm>
            <a:off x="7708608" y="2616200"/>
            <a:ext cx="1117600" cy="609600"/>
          </a:xfrm>
          <a:prstGeom prst="roundRect">
            <a:avLst>
              <a:gd name="adj" fmla="val 10774"/>
            </a:avLst>
          </a:prstGeom>
          <a:gradFill rotWithShape="1">
            <a:gsLst>
              <a:gs pos="0">
                <a:sysClr val="windowText" lastClr="000000">
                  <a:lumMod val="110000"/>
                  <a:satMod val="105000"/>
                  <a:tint val="67000"/>
                </a:sysClr>
              </a:gs>
              <a:gs pos="50000">
                <a:sysClr val="windowText" lastClr="000000">
                  <a:lumMod val="105000"/>
                  <a:satMod val="103000"/>
                  <a:tint val="73000"/>
                </a:sysClr>
              </a:gs>
              <a:gs pos="100000">
                <a:sysClr val="windowText" lastClr="000000">
                  <a:lumMod val="105000"/>
                  <a:satMod val="109000"/>
                  <a:tint val="81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  <a:extLst/>
        </p:spPr>
        <p:txBody>
          <a:bodyPr lIns="0" rIns="0" anchor="ctr" anchorCtr="0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RESTCONF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2" name="Rounded Rectangle 51"/>
          <p:cNvSpPr/>
          <p:nvPr/>
        </p:nvSpPr>
        <p:spPr bwMode="auto">
          <a:xfrm>
            <a:off x="3238208" y="2336800"/>
            <a:ext cx="1143000" cy="381000"/>
          </a:xfrm>
          <a:prstGeom prst="roundRect">
            <a:avLst>
              <a:gd name="adj" fmla="val 10774"/>
            </a:avLst>
          </a:prstGeom>
          <a:solidFill>
            <a:srgbClr val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  <a:extLst/>
        </p:spPr>
        <p:txBody>
          <a:bodyPr lIns="0" rIns="0" anchor="ctr" anchorCtr="0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NETCONF SERVER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3" name="Rectangle 20"/>
          <p:cNvSpPr>
            <a:spLocks noChangeArrowheads="1"/>
          </p:cNvSpPr>
          <p:nvPr/>
        </p:nvSpPr>
        <p:spPr bwMode="auto">
          <a:xfrm>
            <a:off x="393408" y="1346200"/>
            <a:ext cx="2641600" cy="3810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satMod val="103000"/>
                  <a:lumMod val="102000"/>
                  <a:tint val="94000"/>
                </a:sysClr>
              </a:gs>
              <a:gs pos="50000">
                <a:sysClr val="windowText" lastClr="000000">
                  <a:satMod val="110000"/>
                  <a:lumMod val="100000"/>
                  <a:shade val="100000"/>
                </a:sysClr>
              </a:gs>
              <a:gs pos="100000">
                <a:sysClr val="windowText" lastClr="000000">
                  <a:lumMod val="99000"/>
                  <a:satMod val="120000"/>
                  <a:shade val="78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  <a:extLst/>
        </p:spPr>
        <p:txBody>
          <a:bodyPr lIns="45720" rIns="45720" anchor="ctr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Network Devices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4" name="Rectangle 20"/>
          <p:cNvSpPr>
            <a:spLocks noChangeArrowheads="1"/>
          </p:cNvSpPr>
          <p:nvPr/>
        </p:nvSpPr>
        <p:spPr bwMode="auto">
          <a:xfrm>
            <a:off x="6997408" y="1320800"/>
            <a:ext cx="2032000" cy="3810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satMod val="103000"/>
                  <a:lumMod val="102000"/>
                  <a:tint val="94000"/>
                </a:sysClr>
              </a:gs>
              <a:gs pos="50000">
                <a:sysClr val="windowText" lastClr="000000">
                  <a:satMod val="110000"/>
                  <a:lumMod val="100000"/>
                  <a:shade val="100000"/>
                </a:sysClr>
              </a:gs>
              <a:gs pos="100000">
                <a:sysClr val="windowText" lastClr="000000">
                  <a:lumMod val="99000"/>
                  <a:satMod val="120000"/>
                  <a:shade val="78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  <a:extLst/>
        </p:spPr>
        <p:txBody>
          <a:bodyPr lIns="45720" rIns="45720" anchor="ctr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Applications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5" name="Up-Down Arrow 54"/>
          <p:cNvSpPr/>
          <p:nvPr/>
        </p:nvSpPr>
        <p:spPr>
          <a:xfrm>
            <a:off x="6718008" y="3225800"/>
            <a:ext cx="228600" cy="381000"/>
          </a:xfrm>
          <a:prstGeom prst="upDownArrow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6" name="Up-Down Arrow 55"/>
          <p:cNvSpPr/>
          <p:nvPr/>
        </p:nvSpPr>
        <p:spPr>
          <a:xfrm>
            <a:off x="5117808" y="3225800"/>
            <a:ext cx="228600" cy="381000"/>
          </a:xfrm>
          <a:prstGeom prst="upDownArrow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7" name="Rounded Rectangle 56"/>
          <p:cNvSpPr/>
          <p:nvPr/>
        </p:nvSpPr>
        <p:spPr bwMode="auto">
          <a:xfrm>
            <a:off x="6260808" y="2616200"/>
            <a:ext cx="1143000" cy="609600"/>
          </a:xfrm>
          <a:prstGeom prst="roundRect">
            <a:avLst>
              <a:gd name="adj" fmla="val 10774"/>
            </a:avLst>
          </a:prstGeom>
          <a:gradFill rotWithShape="1">
            <a:gsLst>
              <a:gs pos="0">
                <a:sysClr val="windowText" lastClr="000000">
                  <a:lumMod val="110000"/>
                  <a:satMod val="105000"/>
                  <a:tint val="67000"/>
                </a:sysClr>
              </a:gs>
              <a:gs pos="50000">
                <a:sysClr val="windowText" lastClr="000000">
                  <a:lumMod val="105000"/>
                  <a:satMod val="103000"/>
                  <a:tint val="73000"/>
                </a:sysClr>
              </a:gs>
              <a:gs pos="100000">
                <a:sysClr val="windowText" lastClr="000000">
                  <a:lumMod val="105000"/>
                  <a:satMod val="109000"/>
                  <a:tint val="81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  <a:extLst/>
        </p:spPr>
        <p:txBody>
          <a:bodyPr lIns="0" rIns="0" anchor="ctr" anchorCtr="0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App/Service Plugin</a:t>
            </a:r>
          </a:p>
        </p:txBody>
      </p:sp>
      <p:sp>
        <p:nvSpPr>
          <p:cNvPr id="58" name="Rounded Rectangle 57"/>
          <p:cNvSpPr/>
          <p:nvPr/>
        </p:nvSpPr>
        <p:spPr bwMode="auto">
          <a:xfrm>
            <a:off x="4660608" y="2616200"/>
            <a:ext cx="1143000" cy="609600"/>
          </a:xfrm>
          <a:prstGeom prst="roundRect">
            <a:avLst>
              <a:gd name="adj" fmla="val 10774"/>
            </a:avLst>
          </a:prstGeom>
          <a:gradFill rotWithShape="1">
            <a:gsLst>
              <a:gs pos="0">
                <a:sysClr val="windowText" lastClr="000000">
                  <a:lumMod val="110000"/>
                  <a:satMod val="105000"/>
                  <a:tint val="67000"/>
                </a:sysClr>
              </a:gs>
              <a:gs pos="50000">
                <a:sysClr val="windowText" lastClr="000000">
                  <a:lumMod val="105000"/>
                  <a:satMod val="103000"/>
                  <a:tint val="73000"/>
                </a:sysClr>
              </a:gs>
              <a:gs pos="100000">
                <a:sysClr val="windowText" lastClr="000000">
                  <a:lumMod val="105000"/>
                  <a:satMod val="109000"/>
                  <a:tint val="81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  <a:extLst/>
        </p:spPr>
        <p:txBody>
          <a:bodyPr lIns="0" rIns="0" anchor="ctr" anchorCtr="0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App/Service Plugin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778210" y="2616200"/>
            <a:ext cx="359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...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438102" y="2616200"/>
            <a:ext cx="359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...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61" name="Rounded Rectangle 60"/>
          <p:cNvSpPr/>
          <p:nvPr/>
        </p:nvSpPr>
        <p:spPr bwMode="auto">
          <a:xfrm>
            <a:off x="1892008" y="2616200"/>
            <a:ext cx="1143000" cy="609600"/>
          </a:xfrm>
          <a:prstGeom prst="roundRect">
            <a:avLst>
              <a:gd name="adj" fmla="val 10774"/>
            </a:avLst>
          </a:prstGeom>
          <a:gradFill rotWithShape="1">
            <a:gsLst>
              <a:gs pos="0">
                <a:sysClr val="windowText" lastClr="000000">
                  <a:lumMod val="110000"/>
                  <a:satMod val="105000"/>
                  <a:tint val="67000"/>
                </a:sysClr>
              </a:gs>
              <a:gs pos="50000">
                <a:sysClr val="windowText" lastClr="000000">
                  <a:lumMod val="105000"/>
                  <a:satMod val="103000"/>
                  <a:tint val="73000"/>
                </a:sysClr>
              </a:gs>
              <a:gs pos="100000">
                <a:sysClr val="windowText" lastClr="000000">
                  <a:lumMod val="105000"/>
                  <a:satMod val="109000"/>
                  <a:tint val="81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  <a:extLst/>
        </p:spPr>
        <p:txBody>
          <a:bodyPr lIns="0" rIns="0" anchor="ctr" anchorCtr="0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Protocol Plugin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2" name="Up-Down Arrow 61"/>
          <p:cNvSpPr/>
          <p:nvPr/>
        </p:nvSpPr>
        <p:spPr>
          <a:xfrm>
            <a:off x="2323808" y="3225800"/>
            <a:ext cx="228600" cy="381000"/>
          </a:xfrm>
          <a:prstGeom prst="upDownArrow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3" name="Up-Down Arrow 62"/>
          <p:cNvSpPr/>
          <p:nvPr/>
        </p:nvSpPr>
        <p:spPr>
          <a:xfrm>
            <a:off x="799809" y="3225800"/>
            <a:ext cx="228600" cy="381000"/>
          </a:xfrm>
          <a:prstGeom prst="upDownArrow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4" name="Rounded Rectangle 63"/>
          <p:cNvSpPr/>
          <p:nvPr/>
        </p:nvSpPr>
        <p:spPr bwMode="auto">
          <a:xfrm>
            <a:off x="3238208" y="2895600"/>
            <a:ext cx="1143000" cy="533400"/>
          </a:xfrm>
          <a:prstGeom prst="roundRect">
            <a:avLst>
              <a:gd name="adj" fmla="val 10774"/>
            </a:avLst>
          </a:prstGeom>
          <a:solidFill>
            <a:srgbClr val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  <a:extLst/>
        </p:spPr>
        <p:txBody>
          <a:bodyPr lIns="0" rIns="0" anchor="ctr" anchorCtr="0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Config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Subsystem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5" name="Up-Down Arrow 64"/>
          <p:cNvSpPr/>
          <p:nvPr/>
        </p:nvSpPr>
        <p:spPr>
          <a:xfrm>
            <a:off x="2323808" y="1905000"/>
            <a:ext cx="228600" cy="711200"/>
          </a:xfrm>
          <a:prstGeom prst="upDownArrow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6" name="Up-Down Arrow 65"/>
          <p:cNvSpPr/>
          <p:nvPr/>
        </p:nvSpPr>
        <p:spPr>
          <a:xfrm>
            <a:off x="799810" y="1905000"/>
            <a:ext cx="228601" cy="711200"/>
          </a:xfrm>
          <a:prstGeom prst="upDownArrow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7" name="Rectangle 20"/>
          <p:cNvSpPr>
            <a:spLocks noChangeArrowheads="1"/>
          </p:cNvSpPr>
          <p:nvPr/>
        </p:nvSpPr>
        <p:spPr bwMode="auto">
          <a:xfrm>
            <a:off x="1561809" y="4673600"/>
            <a:ext cx="1752600" cy="4572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lumMod val="110000"/>
                  <a:satMod val="105000"/>
                  <a:tint val="67000"/>
                </a:sysClr>
              </a:gs>
              <a:gs pos="50000">
                <a:sysClr val="windowText" lastClr="000000">
                  <a:lumMod val="105000"/>
                  <a:satMod val="103000"/>
                  <a:tint val="73000"/>
                </a:sysClr>
              </a:gs>
              <a:gs pos="100000">
                <a:sysClr val="windowText" lastClr="000000">
                  <a:lumMod val="105000"/>
                  <a:satMod val="109000"/>
                  <a:tint val="81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  <a:extLst/>
        </p:spPr>
        <p:txBody>
          <a:bodyPr lIns="45720" rIns="45720" anchor="ctr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Messaging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8" name="Can 67"/>
          <p:cNvSpPr/>
          <p:nvPr/>
        </p:nvSpPr>
        <p:spPr>
          <a:xfrm>
            <a:off x="5067008" y="4673600"/>
            <a:ext cx="1752600" cy="457200"/>
          </a:xfrm>
          <a:prstGeom prst="can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Data Store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9" name="Up-Down Arrow 68"/>
          <p:cNvSpPr/>
          <p:nvPr/>
        </p:nvSpPr>
        <p:spPr>
          <a:xfrm>
            <a:off x="5829008" y="3987800"/>
            <a:ext cx="228600" cy="685800"/>
          </a:xfrm>
          <a:prstGeom prst="upDownArrow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70" name="Up-Down Arrow 69"/>
          <p:cNvSpPr/>
          <p:nvPr/>
        </p:nvSpPr>
        <p:spPr>
          <a:xfrm>
            <a:off x="2323809" y="3987800"/>
            <a:ext cx="228600" cy="685800"/>
          </a:xfrm>
          <a:prstGeom prst="upDownArrow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71" name="Rectangle 20"/>
          <p:cNvSpPr>
            <a:spLocks noChangeArrowheads="1"/>
          </p:cNvSpPr>
          <p:nvPr/>
        </p:nvSpPr>
        <p:spPr bwMode="auto">
          <a:xfrm>
            <a:off x="1485609" y="5511800"/>
            <a:ext cx="1905000" cy="53340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  <a:extLst/>
        </p:spPr>
        <p:txBody>
          <a:bodyPr lIns="45720" rIns="4572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Remote Controller Instance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72" name="Rectangle 20"/>
          <p:cNvSpPr>
            <a:spLocks noChangeArrowheads="1"/>
          </p:cNvSpPr>
          <p:nvPr/>
        </p:nvSpPr>
        <p:spPr bwMode="auto">
          <a:xfrm>
            <a:off x="4990808" y="5511800"/>
            <a:ext cx="1905000" cy="53340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  <a:extLst/>
        </p:spPr>
        <p:txBody>
          <a:bodyPr lIns="45720" rIns="4572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Remote Controller Instance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cxnSp>
        <p:nvCxnSpPr>
          <p:cNvPr id="73" name="Straight Arrow Connector 72"/>
          <p:cNvCxnSpPr>
            <a:stCxn id="67" idx="2"/>
            <a:endCxn id="71" idx="0"/>
          </p:cNvCxnSpPr>
          <p:nvPr/>
        </p:nvCxnSpPr>
        <p:spPr>
          <a:xfrm>
            <a:off x="2438109" y="5130800"/>
            <a:ext cx="0" cy="381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headEnd type="arrow"/>
            <a:tailEnd type="arrow"/>
          </a:ln>
          <a:effectLst/>
        </p:spPr>
      </p:cxnSp>
      <p:cxnSp>
        <p:nvCxnSpPr>
          <p:cNvPr id="74" name="Straight Arrow Connector 73"/>
          <p:cNvCxnSpPr/>
          <p:nvPr/>
        </p:nvCxnSpPr>
        <p:spPr>
          <a:xfrm>
            <a:off x="2857208" y="5130800"/>
            <a:ext cx="2667000" cy="381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headEnd type="arrow"/>
            <a:tailEnd type="arrow"/>
          </a:ln>
          <a:effectLst/>
        </p:spPr>
      </p:cxnSp>
      <p:cxnSp>
        <p:nvCxnSpPr>
          <p:cNvPr id="75" name="Straight Arrow Connector 74"/>
          <p:cNvCxnSpPr/>
          <p:nvPr/>
        </p:nvCxnSpPr>
        <p:spPr>
          <a:xfrm flipV="1">
            <a:off x="2857208" y="5130800"/>
            <a:ext cx="2667000" cy="381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headEnd type="arrow"/>
            <a:tailEnd type="arrow"/>
          </a:ln>
          <a:effectLst/>
        </p:spPr>
      </p:cxnSp>
      <p:cxnSp>
        <p:nvCxnSpPr>
          <p:cNvPr id="76" name="Straight Arrow Connector 75"/>
          <p:cNvCxnSpPr>
            <a:stCxn id="72" idx="0"/>
            <a:endCxn id="68" idx="3"/>
          </p:cNvCxnSpPr>
          <p:nvPr/>
        </p:nvCxnSpPr>
        <p:spPr>
          <a:xfrm flipV="1">
            <a:off x="5943308" y="5130800"/>
            <a:ext cx="0" cy="381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headEnd type="arrow"/>
            <a:tailEnd type="arrow"/>
          </a:ln>
          <a:effectLst/>
        </p:spPr>
      </p:cxnSp>
      <p:sp>
        <p:nvSpPr>
          <p:cNvPr id="77" name="TextBox 76"/>
          <p:cNvSpPr txBox="1">
            <a:spLocks noChangeArrowheads="1"/>
          </p:cNvSpPr>
          <p:nvPr/>
        </p:nvSpPr>
        <p:spPr bwMode="auto">
          <a:xfrm>
            <a:off x="9537408" y="1397002"/>
            <a:ext cx="2133600" cy="368819"/>
          </a:xfrm>
          <a:prstGeom prst="rect">
            <a:avLst/>
          </a:prstGeom>
          <a:gradFill rotWithShape="1">
            <a:gsLst>
              <a:gs pos="0">
                <a:sysClr val="windowText" lastClr="000000">
                  <a:satMod val="103000"/>
                  <a:lumMod val="102000"/>
                  <a:tint val="94000"/>
                </a:sysClr>
              </a:gs>
              <a:gs pos="50000">
                <a:sysClr val="windowText" lastClr="000000">
                  <a:satMod val="110000"/>
                  <a:lumMod val="100000"/>
                  <a:shade val="100000"/>
                </a:sysClr>
              </a:gs>
              <a:gs pos="100000">
                <a:sysClr val="windowText" lastClr="000000">
                  <a:lumMod val="99000"/>
                  <a:satMod val="120000"/>
                  <a:shade val="78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Network Applications Orchestration &amp; Services</a:t>
            </a:r>
          </a:p>
        </p:txBody>
      </p:sp>
      <p:sp>
        <p:nvSpPr>
          <p:cNvPr id="78" name="TextBox 77"/>
          <p:cNvSpPr txBox="1">
            <a:spLocks noChangeArrowheads="1"/>
          </p:cNvSpPr>
          <p:nvPr/>
        </p:nvSpPr>
        <p:spPr bwMode="auto">
          <a:xfrm>
            <a:off x="9537408" y="3558118"/>
            <a:ext cx="2116667" cy="480483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  <a:ex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Controller Platform</a:t>
            </a:r>
          </a:p>
        </p:txBody>
      </p:sp>
      <p:sp>
        <p:nvSpPr>
          <p:cNvPr id="79" name="TextBox 78"/>
          <p:cNvSpPr txBox="1">
            <a:spLocks noChangeArrowheads="1"/>
          </p:cNvSpPr>
          <p:nvPr/>
        </p:nvSpPr>
        <p:spPr bwMode="auto">
          <a:xfrm>
            <a:off x="9537408" y="2616200"/>
            <a:ext cx="2133600" cy="5080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lumMod val="110000"/>
                  <a:satMod val="105000"/>
                  <a:tint val="67000"/>
                </a:sysClr>
              </a:gs>
              <a:gs pos="50000">
                <a:sysClr val="windowText" lastClr="000000">
                  <a:lumMod val="105000"/>
                  <a:satMod val="103000"/>
                  <a:tint val="73000"/>
                </a:sysClr>
              </a:gs>
              <a:gs pos="100000">
                <a:sysClr val="windowText" lastClr="000000">
                  <a:lumMod val="105000"/>
                  <a:satMod val="109000"/>
                  <a:tint val="81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  <a:extLst/>
        </p:spPr>
        <p:txBody>
          <a:bodyPr wrap="none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Plugins &amp; Applications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0" name="TextBox 79"/>
          <p:cNvSpPr txBox="1">
            <a:spLocks noChangeArrowheads="1"/>
          </p:cNvSpPr>
          <p:nvPr/>
        </p:nvSpPr>
        <p:spPr bwMode="auto">
          <a:xfrm>
            <a:off x="9537408" y="4749801"/>
            <a:ext cx="2116667" cy="480483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  <a:ex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Clustering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1" name="Rectangle 20"/>
          <p:cNvSpPr>
            <a:spLocks noChangeArrowheads="1"/>
          </p:cNvSpPr>
          <p:nvPr/>
        </p:nvSpPr>
        <p:spPr bwMode="auto">
          <a:xfrm>
            <a:off x="291808" y="1422400"/>
            <a:ext cx="2641600" cy="3810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satMod val="103000"/>
                  <a:lumMod val="102000"/>
                  <a:tint val="94000"/>
                </a:sysClr>
              </a:gs>
              <a:gs pos="50000">
                <a:sysClr val="windowText" lastClr="000000">
                  <a:satMod val="110000"/>
                  <a:lumMod val="100000"/>
                  <a:shade val="100000"/>
                </a:sysClr>
              </a:gs>
              <a:gs pos="100000">
                <a:sysClr val="windowText" lastClr="000000">
                  <a:lumMod val="99000"/>
                  <a:satMod val="120000"/>
                  <a:shade val="78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  <a:extLst/>
        </p:spPr>
        <p:txBody>
          <a:bodyPr lIns="45720" rIns="45720" anchor="ctr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Network Devices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2" name="Rectangle 20"/>
          <p:cNvSpPr>
            <a:spLocks noChangeArrowheads="1"/>
          </p:cNvSpPr>
          <p:nvPr/>
        </p:nvSpPr>
        <p:spPr bwMode="auto">
          <a:xfrm>
            <a:off x="190208" y="1524000"/>
            <a:ext cx="2641600" cy="3810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satMod val="103000"/>
                  <a:lumMod val="102000"/>
                  <a:tint val="94000"/>
                </a:sysClr>
              </a:gs>
              <a:gs pos="50000">
                <a:sysClr val="windowText" lastClr="000000">
                  <a:satMod val="110000"/>
                  <a:lumMod val="100000"/>
                  <a:shade val="100000"/>
                </a:sysClr>
              </a:gs>
              <a:gs pos="100000">
                <a:sysClr val="windowText" lastClr="000000">
                  <a:lumMod val="99000"/>
                  <a:satMod val="120000"/>
                  <a:shade val="78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  <a:extLst/>
        </p:spPr>
        <p:txBody>
          <a:bodyPr lIns="45720" rIns="45720" anchor="ctr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Network Devices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3" name="Rectangle 20"/>
          <p:cNvSpPr>
            <a:spLocks noChangeArrowheads="1"/>
          </p:cNvSpPr>
          <p:nvPr/>
        </p:nvSpPr>
        <p:spPr bwMode="auto">
          <a:xfrm>
            <a:off x="6895808" y="1422400"/>
            <a:ext cx="2032000" cy="3810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satMod val="103000"/>
                  <a:lumMod val="102000"/>
                  <a:tint val="94000"/>
                </a:sysClr>
              </a:gs>
              <a:gs pos="50000">
                <a:sysClr val="windowText" lastClr="000000">
                  <a:satMod val="110000"/>
                  <a:lumMod val="100000"/>
                  <a:shade val="100000"/>
                </a:sysClr>
              </a:gs>
              <a:gs pos="100000">
                <a:sysClr val="windowText" lastClr="000000">
                  <a:lumMod val="99000"/>
                  <a:satMod val="120000"/>
                  <a:shade val="78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  <a:extLst/>
        </p:spPr>
        <p:txBody>
          <a:bodyPr lIns="45720" rIns="45720" anchor="ctr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Applications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4" name="Rectangle 20"/>
          <p:cNvSpPr>
            <a:spLocks noChangeArrowheads="1"/>
          </p:cNvSpPr>
          <p:nvPr/>
        </p:nvSpPr>
        <p:spPr bwMode="auto">
          <a:xfrm>
            <a:off x="6794208" y="1524000"/>
            <a:ext cx="2032000" cy="3810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satMod val="103000"/>
                  <a:lumMod val="102000"/>
                  <a:tint val="94000"/>
                </a:sysClr>
              </a:gs>
              <a:gs pos="50000">
                <a:sysClr val="windowText" lastClr="000000">
                  <a:satMod val="110000"/>
                  <a:lumMod val="100000"/>
                  <a:shade val="100000"/>
                </a:sysClr>
              </a:gs>
              <a:gs pos="100000">
                <a:sysClr val="windowText" lastClr="000000">
                  <a:lumMod val="99000"/>
                  <a:satMod val="120000"/>
                  <a:shade val="78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  <a:extLst/>
        </p:spPr>
        <p:txBody>
          <a:bodyPr lIns="45720" rIns="45720" anchor="ctr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Applications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5" name="Up-Down Arrow 84"/>
          <p:cNvSpPr/>
          <p:nvPr/>
        </p:nvSpPr>
        <p:spPr>
          <a:xfrm>
            <a:off x="8216608" y="3225800"/>
            <a:ext cx="228600" cy="381000"/>
          </a:xfrm>
          <a:prstGeom prst="upDownArrow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6" name="Up-Down Arrow 85"/>
          <p:cNvSpPr/>
          <p:nvPr/>
        </p:nvSpPr>
        <p:spPr>
          <a:xfrm>
            <a:off x="8216608" y="1905000"/>
            <a:ext cx="228600" cy="711200"/>
          </a:xfrm>
          <a:prstGeom prst="upDownArrow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0" y="6152482"/>
            <a:ext cx="89106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baseline="0" dirty="0" smtClean="0"/>
              <a:t>Source: Ed </a:t>
            </a:r>
            <a:r>
              <a:rPr lang="en-US" sz="1400" i="1" baseline="0" dirty="0" err="1" smtClean="0"/>
              <a:t>Warnicke</a:t>
            </a:r>
            <a:r>
              <a:rPr lang="en-US" sz="1400" i="1" baseline="0" dirty="0" smtClean="0"/>
              <a:t>, July 27, 2015. </a:t>
            </a:r>
            <a:endParaRPr lang="en-US" sz="1400" i="1" baseline="0" dirty="0"/>
          </a:p>
        </p:txBody>
      </p:sp>
      <p:sp>
        <p:nvSpPr>
          <p:cNvPr id="44" name="Slide Number Placeholder 9"/>
          <p:cNvSpPr txBox="1">
            <a:spLocks/>
          </p:cNvSpPr>
          <p:nvPr/>
        </p:nvSpPr>
        <p:spPr>
          <a:xfrm>
            <a:off x="7239000" y="6553200"/>
            <a:ext cx="1905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600" kern="1200" baseline="-25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 baseline="-25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 baseline="-25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 baseline="-25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 baseline="-25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 baseline="-25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 baseline="-25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 baseline="-25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 baseline="-25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23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57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919"/>
            <a:ext cx="8077200" cy="580292"/>
          </a:xfrm>
        </p:spPr>
        <p:txBody>
          <a:bodyPr>
            <a:noAutofit/>
          </a:bodyPr>
          <a:lstStyle/>
          <a:p>
            <a:r>
              <a:rPr lang="en-US" sz="3200" dirty="0" err="1" smtClean="0">
                <a:ea typeface="ＭＳ Ｐゴシック" charset="0"/>
                <a:cs typeface="ＭＳ Ｐゴシック" charset="0"/>
              </a:rPr>
              <a:t>OpenDaylight</a:t>
            </a:r>
            <a:r>
              <a:rPr lang="en-US" sz="3200" dirty="0" smtClean="0">
                <a:ea typeface="ＭＳ Ｐゴシック" charset="0"/>
                <a:cs typeface="ＭＳ Ｐゴシック" charset="0"/>
              </a:rPr>
              <a:t>: YANG Data Store</a:t>
            </a:r>
            <a:endParaRPr lang="en-US" sz="3200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608930" y="1700831"/>
            <a:ext cx="303711" cy="35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400"/>
          </a:p>
        </p:txBody>
      </p:sp>
      <p:grpSp>
        <p:nvGrpSpPr>
          <p:cNvPr id="10" name="Group 9"/>
          <p:cNvGrpSpPr/>
          <p:nvPr/>
        </p:nvGrpSpPr>
        <p:grpSpPr>
          <a:xfrm>
            <a:off x="579721" y="1143000"/>
            <a:ext cx="8030879" cy="4917286"/>
            <a:chOff x="403411" y="2925343"/>
            <a:chExt cx="5438588" cy="364245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411" y="2925343"/>
              <a:ext cx="5244354" cy="3505021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463176" y="6330443"/>
              <a:ext cx="5378823" cy="2373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https://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wiki.opendaylight.org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/view/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OpenDaylight_Controller:Architectural_Framework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7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24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383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>
                <a:ea typeface="ＭＳ Ｐゴシック" charset="0"/>
                <a:cs typeface="ＭＳ Ｐゴシック" charset="0"/>
              </a:rPr>
              <a:t>Questions to Keep in Mind in ADL on Architecture</a:t>
            </a:r>
            <a:endParaRPr lang="en-US" sz="1200" dirty="0"/>
          </a:p>
        </p:txBody>
      </p:sp>
      <p:sp>
        <p:nvSpPr>
          <p:cNvPr id="4" name="Rectangle 3"/>
          <p:cNvSpPr/>
          <p:nvPr/>
        </p:nvSpPr>
        <p:spPr>
          <a:xfrm>
            <a:off x="903460" y="837619"/>
            <a:ext cx="7284592" cy="1958946"/>
          </a:xfrm>
          <a:prstGeom prst="rect">
            <a:avLst/>
          </a:prstGeom>
          <a:gradFill rotWithShape="1">
            <a:gsLst>
              <a:gs pos="0">
                <a:srgbClr val="9E9273">
                  <a:tint val="100000"/>
                  <a:shade val="100000"/>
                  <a:satMod val="130000"/>
                </a:srgbClr>
              </a:gs>
              <a:gs pos="100000">
                <a:srgbClr val="9E9273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tIns="18288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- Q-Arch1: What </a:t>
            </a:r>
            <a:r>
              <a:rPr lang="en-US" altLang="zh-CN" sz="2800" baseline="0" dirty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are the commonality and differences among the SDN architectures</a:t>
            </a:r>
            <a:r>
              <a:rPr lang="en-US" altLang="zh-CN" sz="2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?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- Q-Arch2: Is it possible that there can be a reference architecture?</a:t>
            </a:r>
            <a:endParaRPr lang="en-US" altLang="zh-CN" sz="2800" baseline="0" dirty="0">
              <a:solidFill>
                <a:srgbClr val="000090"/>
              </a:solidFill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3908" y="3001914"/>
            <a:ext cx="2229420" cy="3265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215" y="2962859"/>
            <a:ext cx="2984500" cy="190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8515" y="4690515"/>
            <a:ext cx="3009900" cy="1854200"/>
          </a:xfrm>
          <a:prstGeom prst="rect">
            <a:avLst/>
          </a:prstGeom>
        </p:spPr>
      </p:pic>
      <p:sp>
        <p:nvSpPr>
          <p:cNvPr id="9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25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76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Outline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and why SDN?</a:t>
            </a:r>
          </a:p>
          <a:p>
            <a:r>
              <a:rPr lang="en-US" dirty="0" smtClean="0"/>
              <a:t>SDN now</a:t>
            </a:r>
          </a:p>
          <a:p>
            <a:r>
              <a:rPr lang="en-US" dirty="0"/>
              <a:t>Overview of key SDN technical aspects</a:t>
            </a:r>
          </a:p>
          <a:p>
            <a:pPr lvl="1"/>
            <a:r>
              <a:rPr lang="en-US" dirty="0" smtClean="0"/>
              <a:t>Architecture</a:t>
            </a:r>
          </a:p>
          <a:p>
            <a:pPr lvl="1"/>
            <a:r>
              <a:rPr lang="en-US" dirty="0" err="1" smtClean="0"/>
              <a:t>Datapath</a:t>
            </a:r>
            <a:endParaRPr lang="en-US" dirty="0" smtClean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26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220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Current SDN Data Path Designs</a:t>
            </a:r>
            <a:endParaRPr lang="en-US" sz="3600" dirty="0"/>
          </a:p>
        </p:txBody>
      </p:sp>
      <p:grpSp>
        <p:nvGrpSpPr>
          <p:cNvPr id="79" name="Group 78"/>
          <p:cNvGrpSpPr/>
          <p:nvPr/>
        </p:nvGrpSpPr>
        <p:grpSpPr>
          <a:xfrm>
            <a:off x="2211162" y="1212087"/>
            <a:ext cx="4134555" cy="4952944"/>
            <a:chOff x="4738511" y="1507124"/>
            <a:chExt cx="4134555" cy="4952944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40111" y="4529667"/>
              <a:ext cx="1806222" cy="537294"/>
            </a:xfrm>
            <a:prstGeom prst="rect">
              <a:avLst/>
            </a:prstGeom>
          </p:spPr>
        </p:pic>
        <p:grpSp>
          <p:nvGrpSpPr>
            <p:cNvPr id="30" name="Group 29"/>
            <p:cNvGrpSpPr/>
            <p:nvPr/>
          </p:nvGrpSpPr>
          <p:grpSpPr>
            <a:xfrm>
              <a:off x="5020732" y="4219222"/>
              <a:ext cx="1382889" cy="561622"/>
              <a:chOff x="973667" y="3022600"/>
              <a:chExt cx="1439333" cy="561622"/>
            </a:xfrm>
          </p:grpSpPr>
          <p:sp>
            <p:nvSpPr>
              <p:cNvPr id="31" name="Rounded Rectangle 30"/>
              <p:cNvSpPr/>
              <p:nvPr/>
            </p:nvSpPr>
            <p:spPr bwMode="auto">
              <a:xfrm>
                <a:off x="973667" y="3022600"/>
                <a:ext cx="1439333" cy="561622"/>
              </a:xfrm>
              <a:prstGeom prst="round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-2500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 bwMode="auto">
              <a:xfrm>
                <a:off x="1058332" y="3090334"/>
                <a:ext cx="1255889" cy="437445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1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ＭＳ Ｐゴシック" pitchFamily="-105" charset="-128"/>
                    <a:cs typeface="ＭＳ Ｐゴシック" pitchFamily="-105" charset="-128"/>
                  </a:rPr>
                  <a:t>Datapath</a:t>
                </a:r>
                <a:endParaRPr kumimoji="0" lang="en-US" sz="20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</p:grpSp>
        <p:sp>
          <p:nvSpPr>
            <p:cNvPr id="35" name="Rounded Rectangle 34"/>
            <p:cNvSpPr/>
            <p:nvPr/>
          </p:nvSpPr>
          <p:spPr bwMode="auto">
            <a:xfrm>
              <a:off x="6824132" y="3146777"/>
              <a:ext cx="1382889" cy="572911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6905477" y="3225800"/>
              <a:ext cx="1206639" cy="437445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ＭＳ Ｐゴシック" pitchFamily="-105" charset="-128"/>
                  <a:cs typeface="ＭＳ Ｐゴシック" pitchFamily="-105" charset="-128"/>
                </a:rPr>
                <a:t>Datapath</a:t>
              </a:r>
              <a:endParaRPr kumimoji="0" 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5085144" y="2111021"/>
              <a:ext cx="3169856" cy="46284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 cap="flat" cmpd="sng" algn="ctr">
              <a:solidFill>
                <a:srgbClr val="66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baseline="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ＭＳ Ｐゴシック" pitchFamily="-105" charset="-128"/>
                  <a:cs typeface="ＭＳ Ｐゴシック" pitchFamily="-105" charset="-128"/>
                </a:rPr>
                <a:t>Control</a:t>
              </a:r>
              <a:endParaRPr kumimoji="0" 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6849532" y="5432779"/>
              <a:ext cx="1382889" cy="598312"/>
              <a:chOff x="973667" y="3000021"/>
              <a:chExt cx="1439333" cy="598312"/>
            </a:xfrm>
          </p:grpSpPr>
          <p:sp>
            <p:nvSpPr>
              <p:cNvPr id="39" name="Rounded Rectangle 38"/>
              <p:cNvSpPr/>
              <p:nvPr/>
            </p:nvSpPr>
            <p:spPr bwMode="auto">
              <a:xfrm>
                <a:off x="973667" y="3000021"/>
                <a:ext cx="1439333" cy="598312"/>
              </a:xfrm>
              <a:prstGeom prst="round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-2500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 bwMode="auto">
              <a:xfrm>
                <a:off x="1058332" y="3090334"/>
                <a:ext cx="1255889" cy="437445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1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ＭＳ Ｐゴシック" pitchFamily="-105" charset="-128"/>
                    <a:cs typeface="ＭＳ Ｐゴシック" pitchFamily="-105" charset="-128"/>
                  </a:rPr>
                  <a:t>Datapath</a:t>
                </a:r>
                <a:endParaRPr kumimoji="0" lang="en-US" sz="20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</p:grpSp>
        <p:sp>
          <p:nvSpPr>
            <p:cNvPr id="45" name="Rectangle 44"/>
            <p:cNvSpPr/>
            <p:nvPr/>
          </p:nvSpPr>
          <p:spPr>
            <a:xfrm>
              <a:off x="6181946" y="1507124"/>
              <a:ext cx="83448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aseline="0" dirty="0" smtClean="0"/>
                <a:t>SDN</a:t>
              </a:r>
              <a:endParaRPr lang="en-US" baseline="0" dirty="0"/>
            </a:p>
          </p:txBody>
        </p:sp>
        <p:sp>
          <p:nvSpPr>
            <p:cNvPr id="46" name="Rounded Rectangle 45"/>
            <p:cNvSpPr/>
            <p:nvPr/>
          </p:nvSpPr>
          <p:spPr bwMode="auto">
            <a:xfrm>
              <a:off x="4738511" y="1535290"/>
              <a:ext cx="4134555" cy="4924778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cxnSp>
          <p:nvCxnSpPr>
            <p:cNvPr id="56" name="Straight Arrow Connector 55"/>
            <p:cNvCxnSpPr/>
            <p:nvPr/>
          </p:nvCxnSpPr>
          <p:spPr bwMode="auto">
            <a:xfrm flipV="1">
              <a:off x="6064952" y="2596444"/>
              <a:ext cx="16934" cy="160584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660066"/>
              </a:solidFill>
              <a:prstDash val="solid"/>
              <a:round/>
              <a:headEnd type="triangle" w="lg" len="med"/>
              <a:tailEnd type="triangle" w="lg" len="med"/>
            </a:ln>
            <a:effectLst/>
          </p:spPr>
        </p:cxnSp>
        <p:cxnSp>
          <p:nvCxnSpPr>
            <p:cNvPr id="58" name="Straight Arrow Connector 57"/>
            <p:cNvCxnSpPr/>
            <p:nvPr/>
          </p:nvCxnSpPr>
          <p:spPr bwMode="auto">
            <a:xfrm flipV="1">
              <a:off x="7275690" y="2582333"/>
              <a:ext cx="5645" cy="56444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660066"/>
              </a:solidFill>
              <a:prstDash val="solid"/>
              <a:round/>
              <a:headEnd type="triangle" w="lg" len="med"/>
              <a:tailEnd type="triangle" w="lg" len="med"/>
            </a:ln>
            <a:effectLst/>
          </p:spPr>
        </p:cxnSp>
        <p:sp>
          <p:nvSpPr>
            <p:cNvPr id="62" name="Freeform 61"/>
            <p:cNvSpPr/>
            <p:nvPr/>
          </p:nvSpPr>
          <p:spPr>
            <a:xfrm>
              <a:off x="7972778" y="2582333"/>
              <a:ext cx="664641" cy="2822223"/>
            </a:xfrm>
            <a:custGeom>
              <a:avLst/>
              <a:gdLst>
                <a:gd name="connsiteX0" fmla="*/ 141111 w 664641"/>
                <a:gd name="connsiteY0" fmla="*/ 0 h 2822223"/>
                <a:gd name="connsiteX1" fmla="*/ 663222 w 664641"/>
                <a:gd name="connsiteY1" fmla="*/ 1608667 h 2822223"/>
                <a:gd name="connsiteX2" fmla="*/ 0 w 664641"/>
                <a:gd name="connsiteY2" fmla="*/ 2822223 h 2822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4641" h="2822223">
                  <a:moveTo>
                    <a:pt x="141111" y="0"/>
                  </a:moveTo>
                  <a:cubicBezTo>
                    <a:pt x="413926" y="569148"/>
                    <a:pt x="686741" y="1138297"/>
                    <a:pt x="663222" y="1608667"/>
                  </a:cubicBezTo>
                  <a:cubicBezTo>
                    <a:pt x="639704" y="2079038"/>
                    <a:pt x="0" y="2822223"/>
                    <a:pt x="0" y="2822223"/>
                  </a:cubicBezTo>
                </a:path>
              </a:pathLst>
            </a:custGeom>
            <a:ln>
              <a:solidFill>
                <a:srgbClr val="660066"/>
              </a:solidFill>
              <a:headEnd type="triangle" w="lg" len="med"/>
              <a:tailEnd type="triangle" w="lg" len="med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cxnSp>
          <p:nvCxnSpPr>
            <p:cNvPr id="69" name="Straight Connector 68"/>
            <p:cNvCxnSpPr/>
            <p:nvPr/>
          </p:nvCxnSpPr>
          <p:spPr bwMode="auto">
            <a:xfrm flipV="1">
              <a:off x="6318955" y="3651956"/>
              <a:ext cx="649112" cy="61383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" name="Straight Connector 69"/>
            <p:cNvCxnSpPr>
              <a:stCxn id="39" idx="0"/>
            </p:cNvCxnSpPr>
            <p:nvPr/>
          </p:nvCxnSpPr>
          <p:spPr bwMode="auto">
            <a:xfrm flipH="1" flipV="1">
              <a:off x="7501466" y="3691466"/>
              <a:ext cx="39511" cy="174131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" name="Straight Connector 72"/>
            <p:cNvCxnSpPr/>
            <p:nvPr/>
          </p:nvCxnSpPr>
          <p:spPr bwMode="auto">
            <a:xfrm flipH="1" flipV="1">
              <a:off x="6389512" y="4555069"/>
              <a:ext cx="793044" cy="87770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92999" y="1538644"/>
              <a:ext cx="694267" cy="930800"/>
            </a:xfrm>
            <a:prstGeom prst="rect">
              <a:avLst/>
            </a:prstGeom>
          </p:spPr>
        </p:pic>
      </p:grpSp>
      <p:sp>
        <p:nvSpPr>
          <p:cNvPr id="8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27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8" name="Rounded Rectangular Callout 47"/>
          <p:cNvSpPr/>
          <p:nvPr/>
        </p:nvSpPr>
        <p:spPr bwMode="auto">
          <a:xfrm>
            <a:off x="7154333" y="5131554"/>
            <a:ext cx="1721556" cy="1345446"/>
          </a:xfrm>
          <a:prstGeom prst="wedgeRoundRectCallout">
            <a:avLst>
              <a:gd name="adj1" fmla="val -131039"/>
              <a:gd name="adj2" fmla="val -41448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OpenFlow1.x</a:t>
            </a:r>
            <a:b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</a:b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OFDPA</a:t>
            </a:r>
            <a:b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</a:b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P4</a:t>
            </a:r>
            <a:b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</a:b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POF</a:t>
            </a:r>
          </a:p>
          <a:p>
            <a:pPr eaLnBrk="0" hangingPunct="0"/>
            <a:r>
              <a:rPr kumimoji="0" lang="is-I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nlo Regular" charset="0"/>
                <a:ea typeface="ＭＳ Ｐゴシック" pitchFamily="-105" charset="-128"/>
                <a:cs typeface="Menlo Regular" charset="0"/>
                <a:sym typeface="Menlo Regular" charset="0"/>
              </a:rPr>
              <a:t>…</a:t>
            </a:r>
            <a:endParaRPr kumimoji="0" lang="en-US" sz="16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754813" y="2331961"/>
            <a:ext cx="1693793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baseline="0" dirty="0" err="1"/>
              <a:t>OpenFlow</a:t>
            </a:r>
            <a:endParaRPr lang="en-US" sz="1800" baseline="0" dirty="0"/>
          </a:p>
          <a:p>
            <a:pPr algn="r"/>
            <a:r>
              <a:rPr lang="en-US" sz="1800" baseline="0" dirty="0" err="1"/>
              <a:t>NetConf</a:t>
            </a:r>
            <a:r>
              <a:rPr lang="en-US" sz="1800" baseline="0" dirty="0"/>
              <a:t/>
            </a:r>
            <a:br>
              <a:rPr lang="en-US" sz="1800" baseline="0" dirty="0"/>
            </a:br>
            <a:r>
              <a:rPr lang="en-US" sz="1800" baseline="0" dirty="0" err="1" smtClean="0"/>
              <a:t>RestConf</a:t>
            </a:r>
            <a:endParaRPr lang="en-US" sz="1800" baseline="0" dirty="0" smtClean="0"/>
          </a:p>
          <a:p>
            <a:pPr algn="r"/>
            <a:r>
              <a:rPr lang="en-US" sz="1800" baseline="0" dirty="0" smtClean="0"/>
              <a:t>SNMP</a:t>
            </a:r>
          </a:p>
          <a:p>
            <a:pPr algn="r"/>
            <a:r>
              <a:rPr lang="en-US" sz="1800" baseline="0" dirty="0" smtClean="0"/>
              <a:t>Forces</a:t>
            </a:r>
          </a:p>
          <a:p>
            <a:pPr algn="r"/>
            <a:r>
              <a:rPr lang="is-IS" sz="1800" baseline="0" dirty="0" smtClean="0"/>
              <a:t>…</a:t>
            </a:r>
            <a:endParaRPr lang="en-US" sz="1800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54467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sz="3600" dirty="0" smtClean="0"/>
              <a:t>Key </a:t>
            </a:r>
            <a:r>
              <a:rPr lang="en-US" sz="3600" dirty="0" err="1" smtClean="0"/>
              <a:t>Datapath</a:t>
            </a:r>
            <a:r>
              <a:rPr lang="en-US" sz="3600" dirty="0" smtClean="0"/>
              <a:t> Question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194177" y="6583082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28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6670" y="1350998"/>
            <a:ext cx="7041760" cy="1148348"/>
          </a:xfrm>
          <a:prstGeom prst="rect">
            <a:avLst/>
          </a:prstGeom>
          <a:gradFill rotWithShape="1">
            <a:gsLst>
              <a:gs pos="0">
                <a:srgbClr val="9E9273">
                  <a:tint val="100000"/>
                  <a:shade val="100000"/>
                  <a:satMod val="130000"/>
                </a:srgbClr>
              </a:gs>
              <a:gs pos="100000">
                <a:srgbClr val="9E9273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tIns="18288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36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Q-</a:t>
            </a:r>
            <a:r>
              <a:rPr lang="en-US" altLang="zh-CN" sz="3600" baseline="0" dirty="0" err="1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Datapath</a:t>
            </a:r>
            <a:r>
              <a:rPr lang="en-US" altLang="zh-CN" sz="36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: What should be the data path of network devices?</a:t>
            </a:r>
            <a:endParaRPr lang="en-US" altLang="zh-CN" sz="3600" baseline="0" dirty="0">
              <a:solidFill>
                <a:srgbClr val="000090"/>
              </a:solidFill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689" y="2974748"/>
            <a:ext cx="5056501" cy="2139853"/>
          </a:xfrm>
          <a:prstGeom prst="rect">
            <a:avLst/>
          </a:prstGeom>
        </p:spPr>
      </p:pic>
      <p:sp>
        <p:nvSpPr>
          <p:cNvPr id="7" name="Left-Right Arrow 6"/>
          <p:cNvSpPr/>
          <p:nvPr/>
        </p:nvSpPr>
        <p:spPr bwMode="auto">
          <a:xfrm>
            <a:off x="1486280" y="5782268"/>
            <a:ext cx="6647725" cy="472849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66992" y="5332743"/>
            <a:ext cx="1638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aseline="0" dirty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f</a:t>
            </a:r>
            <a:r>
              <a:rPr lang="en-US" altLang="zh-CN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low tables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980981" y="5377063"/>
            <a:ext cx="19979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VM/container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2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Outline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and why SDN?</a:t>
            </a:r>
          </a:p>
          <a:p>
            <a:r>
              <a:rPr lang="en-US" dirty="0" smtClean="0"/>
              <a:t>SDN now</a:t>
            </a:r>
          </a:p>
          <a:p>
            <a:r>
              <a:rPr lang="en-US" dirty="0"/>
              <a:t>Overview of key SDN technical aspects</a:t>
            </a:r>
          </a:p>
          <a:p>
            <a:pPr lvl="1"/>
            <a:r>
              <a:rPr lang="en-US" dirty="0" smtClean="0"/>
              <a:t>Architecture</a:t>
            </a:r>
          </a:p>
          <a:p>
            <a:pPr lvl="1"/>
            <a:r>
              <a:rPr lang="en-US" dirty="0" err="1" smtClean="0"/>
              <a:t>Datapath</a:t>
            </a:r>
            <a:endParaRPr lang="en-US" dirty="0" smtClean="0"/>
          </a:p>
          <a:p>
            <a:pPr lvl="1"/>
            <a:r>
              <a:rPr lang="en-US" dirty="0" smtClean="0"/>
              <a:t>Programming abstractions and framework</a:t>
            </a:r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29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483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What is SDN: a “Main-Stream” View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413" y="804333"/>
            <a:ext cx="8856662" cy="5520267"/>
          </a:xfrm>
        </p:spPr>
        <p:txBody>
          <a:bodyPr/>
          <a:lstStyle/>
          <a:p>
            <a:r>
              <a:rPr lang="en-US" sz="2400" dirty="0" smtClean="0"/>
              <a:t>Separation of data and control paths, with a logically centralized control plan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777" y="4459443"/>
            <a:ext cx="1608666" cy="143900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95110" y="3753555"/>
            <a:ext cx="1382889" cy="1058333"/>
            <a:chOff x="973667" y="2525889"/>
            <a:chExt cx="1439333" cy="1058333"/>
          </a:xfrm>
        </p:grpSpPr>
        <p:sp>
          <p:nvSpPr>
            <p:cNvPr id="7" name="Rounded Rectangle 6"/>
            <p:cNvSpPr/>
            <p:nvPr/>
          </p:nvSpPr>
          <p:spPr bwMode="auto">
            <a:xfrm>
              <a:off x="973667" y="2525889"/>
              <a:ext cx="1439333" cy="1058333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1058332" y="3090334"/>
              <a:ext cx="1255889" cy="437445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ＭＳ Ｐゴシック" pitchFamily="-105" charset="-128"/>
                  <a:cs typeface="ＭＳ Ｐゴシック" pitchFamily="-105" charset="-128"/>
                </a:rPr>
                <a:t>Datapath</a:t>
              </a:r>
              <a:endParaRPr kumimoji="0" 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1058333" y="2610555"/>
              <a:ext cx="1255889" cy="46284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baseline="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ＭＳ Ｐゴシック" pitchFamily="-105" charset="-128"/>
                  <a:cs typeface="ＭＳ Ｐゴシック" pitchFamily="-105" charset="-128"/>
                </a:rPr>
                <a:t>Control</a:t>
              </a:r>
              <a:endParaRPr kumimoji="0" 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240843" y="2593622"/>
            <a:ext cx="1382889" cy="1058333"/>
            <a:chOff x="973667" y="2525889"/>
            <a:chExt cx="1439333" cy="1058333"/>
          </a:xfrm>
        </p:grpSpPr>
        <p:sp>
          <p:nvSpPr>
            <p:cNvPr id="12" name="Rounded Rectangle 11"/>
            <p:cNvSpPr/>
            <p:nvPr/>
          </p:nvSpPr>
          <p:spPr bwMode="auto">
            <a:xfrm>
              <a:off x="973667" y="2525889"/>
              <a:ext cx="1439333" cy="1058333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1058332" y="3090334"/>
              <a:ext cx="1255889" cy="437445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ＭＳ Ｐゴシック" pitchFamily="-105" charset="-128"/>
                  <a:cs typeface="ＭＳ Ｐゴシック" pitchFamily="-105" charset="-128"/>
                </a:rPr>
                <a:t>Datapath</a:t>
              </a:r>
              <a:endParaRPr kumimoji="0" 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1058333" y="2610555"/>
              <a:ext cx="1255889" cy="46284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baseline="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ＭＳ Ｐゴシック" pitchFamily="-105" charset="-128"/>
                  <a:cs typeface="ＭＳ Ｐゴシック" pitchFamily="-105" charset="-128"/>
                </a:rPr>
                <a:t>Control</a:t>
              </a:r>
              <a:endParaRPr kumimoji="0" 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167466" y="5116690"/>
            <a:ext cx="1382889" cy="1058333"/>
            <a:chOff x="973667" y="2525889"/>
            <a:chExt cx="1439333" cy="1058333"/>
          </a:xfrm>
        </p:grpSpPr>
        <p:sp>
          <p:nvSpPr>
            <p:cNvPr id="16" name="Rounded Rectangle 15"/>
            <p:cNvSpPr/>
            <p:nvPr/>
          </p:nvSpPr>
          <p:spPr bwMode="auto">
            <a:xfrm>
              <a:off x="973667" y="2525889"/>
              <a:ext cx="1439333" cy="1058333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058332" y="3090334"/>
              <a:ext cx="1255889" cy="437445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ＭＳ Ｐゴシック" pitchFamily="-105" charset="-128"/>
                  <a:cs typeface="ＭＳ Ｐゴシック" pitchFamily="-105" charset="-128"/>
                </a:rPr>
                <a:t>Datapath</a:t>
              </a:r>
              <a:endParaRPr kumimoji="0" 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058333" y="2610555"/>
              <a:ext cx="1255889" cy="46284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baseline="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ＭＳ Ｐゴシック" pitchFamily="-105" charset="-128"/>
                  <a:cs typeface="ＭＳ Ｐゴシック" pitchFamily="-105" charset="-128"/>
                </a:rPr>
                <a:t>Control</a:t>
              </a:r>
              <a:endParaRPr kumimoji="0" 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</p:grpSp>
      <p:cxnSp>
        <p:nvCxnSpPr>
          <p:cNvPr id="20" name="Straight Arrow Connector 19"/>
          <p:cNvCxnSpPr>
            <a:endCxn id="14" idx="1"/>
          </p:cNvCxnSpPr>
          <p:nvPr/>
        </p:nvCxnSpPr>
        <p:spPr bwMode="auto">
          <a:xfrm flipV="1">
            <a:off x="1453444" y="2909711"/>
            <a:ext cx="868745" cy="914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triangle" w="lg" len="med"/>
            <a:tailEnd type="triangle" w="lg" len="med"/>
          </a:ln>
          <a:effectLst/>
        </p:spPr>
      </p:cxnSp>
      <p:cxnSp>
        <p:nvCxnSpPr>
          <p:cNvPr id="21" name="Straight Arrow Connector 20"/>
          <p:cNvCxnSpPr>
            <a:stCxn id="8" idx="3"/>
          </p:cNvCxnSpPr>
          <p:nvPr/>
        </p:nvCxnSpPr>
        <p:spPr bwMode="auto">
          <a:xfrm>
            <a:off x="1683095" y="4069644"/>
            <a:ext cx="983905" cy="11373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triangle" w="lg" len="med"/>
            <a:tailEnd type="triangle" w="lg" len="med"/>
          </a:ln>
          <a:effectLst/>
        </p:spPr>
      </p:cxnSp>
      <p:sp>
        <p:nvSpPr>
          <p:cNvPr id="26" name="Freeform 25"/>
          <p:cNvSpPr/>
          <p:nvPr/>
        </p:nvSpPr>
        <p:spPr>
          <a:xfrm>
            <a:off x="3471333" y="2935111"/>
            <a:ext cx="707460" cy="2300111"/>
          </a:xfrm>
          <a:custGeom>
            <a:avLst/>
            <a:gdLst>
              <a:gd name="connsiteX0" fmla="*/ 70556 w 707460"/>
              <a:gd name="connsiteY0" fmla="*/ 0 h 2483555"/>
              <a:gd name="connsiteX1" fmla="*/ 691445 w 707460"/>
              <a:gd name="connsiteY1" fmla="*/ 635000 h 2483555"/>
              <a:gd name="connsiteX2" fmla="*/ 479778 w 707460"/>
              <a:gd name="connsiteY2" fmla="*/ 1651000 h 2483555"/>
              <a:gd name="connsiteX3" fmla="*/ 0 w 707460"/>
              <a:gd name="connsiteY3" fmla="*/ 2483555 h 2483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460" h="2483555">
                <a:moveTo>
                  <a:pt x="70556" y="0"/>
                </a:moveTo>
                <a:cubicBezTo>
                  <a:pt x="346898" y="179916"/>
                  <a:pt x="623241" y="359833"/>
                  <a:pt x="691445" y="635000"/>
                </a:cubicBezTo>
                <a:cubicBezTo>
                  <a:pt x="759649" y="910167"/>
                  <a:pt x="595019" y="1342908"/>
                  <a:pt x="479778" y="1651000"/>
                </a:cubicBezTo>
                <a:cubicBezTo>
                  <a:pt x="364537" y="1959092"/>
                  <a:pt x="0" y="2483555"/>
                  <a:pt x="0" y="2483555"/>
                </a:cubicBezTo>
              </a:path>
            </a:pathLst>
          </a:custGeom>
          <a:ln>
            <a:solidFill>
              <a:schemeClr val="accent6">
                <a:lumMod val="50000"/>
              </a:schemeClr>
            </a:solidFill>
            <a:headEnd type="triangle" w="lg" len="med"/>
            <a:tailEnd type="triangle" w="lg" len="med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372881" y="1538168"/>
            <a:ext cx="16102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0" dirty="0" smtClean="0"/>
              <a:t>Traditional</a:t>
            </a:r>
            <a:endParaRPr lang="en-US" baseline="0" dirty="0"/>
          </a:p>
        </p:txBody>
      </p:sp>
      <p:sp>
        <p:nvSpPr>
          <p:cNvPr id="28" name="Rounded Rectangle 27"/>
          <p:cNvSpPr/>
          <p:nvPr/>
        </p:nvSpPr>
        <p:spPr bwMode="auto">
          <a:xfrm>
            <a:off x="112889" y="1566334"/>
            <a:ext cx="4134555" cy="4924778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cxnSp>
        <p:nvCxnSpPr>
          <p:cNvPr id="49" name="Straight Connector 48"/>
          <p:cNvCxnSpPr>
            <a:stCxn id="7" idx="3"/>
          </p:cNvCxnSpPr>
          <p:nvPr/>
        </p:nvCxnSpPr>
        <p:spPr bwMode="auto">
          <a:xfrm flipV="1">
            <a:off x="1777999" y="3668889"/>
            <a:ext cx="649112" cy="6138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/>
          <p:cNvCxnSpPr>
            <a:stCxn id="16" idx="0"/>
            <a:endCxn id="12" idx="2"/>
          </p:cNvCxnSpPr>
          <p:nvPr/>
        </p:nvCxnSpPr>
        <p:spPr bwMode="auto">
          <a:xfrm flipV="1">
            <a:off x="2858911" y="3651955"/>
            <a:ext cx="73377" cy="146473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/>
          <p:cNvCxnSpPr/>
          <p:nvPr/>
        </p:nvCxnSpPr>
        <p:spPr bwMode="auto">
          <a:xfrm flipH="1" flipV="1">
            <a:off x="1820333" y="4642557"/>
            <a:ext cx="409223" cy="4797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9" name="Group 78"/>
          <p:cNvGrpSpPr/>
          <p:nvPr/>
        </p:nvGrpSpPr>
        <p:grpSpPr>
          <a:xfrm>
            <a:off x="4262754" y="1507124"/>
            <a:ext cx="4610312" cy="4952944"/>
            <a:chOff x="4262754" y="1507124"/>
            <a:chExt cx="4610312" cy="4952944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40111" y="4529667"/>
              <a:ext cx="1806222" cy="537294"/>
            </a:xfrm>
            <a:prstGeom prst="rect">
              <a:avLst/>
            </a:prstGeom>
          </p:spPr>
        </p:pic>
        <p:grpSp>
          <p:nvGrpSpPr>
            <p:cNvPr id="30" name="Group 29"/>
            <p:cNvGrpSpPr/>
            <p:nvPr/>
          </p:nvGrpSpPr>
          <p:grpSpPr>
            <a:xfrm>
              <a:off x="5020732" y="4219222"/>
              <a:ext cx="1382889" cy="561622"/>
              <a:chOff x="973667" y="3022600"/>
              <a:chExt cx="1439333" cy="561622"/>
            </a:xfrm>
          </p:grpSpPr>
          <p:sp>
            <p:nvSpPr>
              <p:cNvPr id="31" name="Rounded Rectangle 30"/>
              <p:cNvSpPr/>
              <p:nvPr/>
            </p:nvSpPr>
            <p:spPr bwMode="auto">
              <a:xfrm>
                <a:off x="973667" y="3022600"/>
                <a:ext cx="1439333" cy="561622"/>
              </a:xfrm>
              <a:prstGeom prst="round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-2500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 bwMode="auto">
              <a:xfrm>
                <a:off x="1058332" y="3090334"/>
                <a:ext cx="1255889" cy="437445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1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ＭＳ Ｐゴシック" pitchFamily="-105" charset="-128"/>
                    <a:cs typeface="ＭＳ Ｐゴシック" pitchFamily="-105" charset="-128"/>
                  </a:rPr>
                  <a:t>Datapath</a:t>
                </a:r>
                <a:endParaRPr kumimoji="0" lang="en-US" sz="20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</p:grpSp>
        <p:sp>
          <p:nvSpPr>
            <p:cNvPr id="35" name="Rounded Rectangle 34"/>
            <p:cNvSpPr/>
            <p:nvPr/>
          </p:nvSpPr>
          <p:spPr bwMode="auto">
            <a:xfrm>
              <a:off x="6824132" y="3146777"/>
              <a:ext cx="1382889" cy="572911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6905477" y="3225800"/>
              <a:ext cx="1206639" cy="437445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ＭＳ Ｐゴシック" pitchFamily="-105" charset="-128"/>
                  <a:cs typeface="ＭＳ Ｐゴシック" pitchFamily="-105" charset="-128"/>
                </a:rPr>
                <a:t>Datapath</a:t>
              </a:r>
              <a:endParaRPr kumimoji="0" 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5085144" y="2111021"/>
              <a:ext cx="3169856" cy="46284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 cap="flat" cmpd="sng" algn="ctr">
              <a:solidFill>
                <a:srgbClr val="66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baseline="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ＭＳ Ｐゴシック" pitchFamily="-105" charset="-128"/>
                  <a:cs typeface="ＭＳ Ｐゴシック" pitchFamily="-105" charset="-128"/>
                </a:rPr>
                <a:t>Control</a:t>
              </a:r>
              <a:endParaRPr kumimoji="0" 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6849532" y="5432779"/>
              <a:ext cx="1382889" cy="598312"/>
              <a:chOff x="973667" y="3000021"/>
              <a:chExt cx="1439333" cy="598312"/>
            </a:xfrm>
          </p:grpSpPr>
          <p:sp>
            <p:nvSpPr>
              <p:cNvPr id="39" name="Rounded Rectangle 38"/>
              <p:cNvSpPr/>
              <p:nvPr/>
            </p:nvSpPr>
            <p:spPr bwMode="auto">
              <a:xfrm>
                <a:off x="973667" y="3000021"/>
                <a:ext cx="1439333" cy="598312"/>
              </a:xfrm>
              <a:prstGeom prst="round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-2500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 bwMode="auto">
              <a:xfrm>
                <a:off x="1058332" y="3090334"/>
                <a:ext cx="1255889" cy="437445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1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ＭＳ Ｐゴシック" pitchFamily="-105" charset="-128"/>
                    <a:cs typeface="ＭＳ Ｐゴシック" pitchFamily="-105" charset="-128"/>
                  </a:rPr>
                  <a:t>Datapath</a:t>
                </a:r>
                <a:endParaRPr kumimoji="0" lang="en-US" sz="20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</p:grpSp>
        <p:sp>
          <p:nvSpPr>
            <p:cNvPr id="45" name="Rectangle 44"/>
            <p:cNvSpPr/>
            <p:nvPr/>
          </p:nvSpPr>
          <p:spPr>
            <a:xfrm>
              <a:off x="6181946" y="1507124"/>
              <a:ext cx="83448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aseline="0" dirty="0" smtClean="0"/>
                <a:t>SDN</a:t>
              </a:r>
              <a:endParaRPr lang="en-US" baseline="0" dirty="0"/>
            </a:p>
          </p:txBody>
        </p:sp>
        <p:sp>
          <p:nvSpPr>
            <p:cNvPr id="46" name="Rounded Rectangle 45"/>
            <p:cNvSpPr/>
            <p:nvPr/>
          </p:nvSpPr>
          <p:spPr bwMode="auto">
            <a:xfrm>
              <a:off x="4738511" y="1535290"/>
              <a:ext cx="4134555" cy="4924778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cxnSp>
          <p:nvCxnSpPr>
            <p:cNvPr id="56" name="Straight Arrow Connector 55"/>
            <p:cNvCxnSpPr/>
            <p:nvPr/>
          </p:nvCxnSpPr>
          <p:spPr bwMode="auto">
            <a:xfrm flipV="1">
              <a:off x="6064952" y="2596444"/>
              <a:ext cx="16934" cy="160584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660066"/>
              </a:solidFill>
              <a:prstDash val="solid"/>
              <a:round/>
              <a:headEnd type="triangle" w="lg" len="med"/>
              <a:tailEnd type="triangle" w="lg" len="med"/>
            </a:ln>
            <a:effectLst/>
          </p:spPr>
        </p:cxnSp>
        <p:cxnSp>
          <p:nvCxnSpPr>
            <p:cNvPr id="58" name="Straight Arrow Connector 57"/>
            <p:cNvCxnSpPr/>
            <p:nvPr/>
          </p:nvCxnSpPr>
          <p:spPr bwMode="auto">
            <a:xfrm flipV="1">
              <a:off x="7275690" y="2582333"/>
              <a:ext cx="5645" cy="56444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660066"/>
              </a:solidFill>
              <a:prstDash val="solid"/>
              <a:round/>
              <a:headEnd type="triangle" w="lg" len="med"/>
              <a:tailEnd type="triangle" w="lg" len="med"/>
            </a:ln>
            <a:effectLst/>
          </p:spPr>
        </p:cxnSp>
        <p:sp>
          <p:nvSpPr>
            <p:cNvPr id="62" name="Freeform 61"/>
            <p:cNvSpPr/>
            <p:nvPr/>
          </p:nvSpPr>
          <p:spPr>
            <a:xfrm>
              <a:off x="7972778" y="2582333"/>
              <a:ext cx="664641" cy="2822223"/>
            </a:xfrm>
            <a:custGeom>
              <a:avLst/>
              <a:gdLst>
                <a:gd name="connsiteX0" fmla="*/ 141111 w 664641"/>
                <a:gd name="connsiteY0" fmla="*/ 0 h 2822223"/>
                <a:gd name="connsiteX1" fmla="*/ 663222 w 664641"/>
                <a:gd name="connsiteY1" fmla="*/ 1608667 h 2822223"/>
                <a:gd name="connsiteX2" fmla="*/ 0 w 664641"/>
                <a:gd name="connsiteY2" fmla="*/ 2822223 h 2822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4641" h="2822223">
                  <a:moveTo>
                    <a:pt x="141111" y="0"/>
                  </a:moveTo>
                  <a:cubicBezTo>
                    <a:pt x="413926" y="569148"/>
                    <a:pt x="686741" y="1138297"/>
                    <a:pt x="663222" y="1608667"/>
                  </a:cubicBezTo>
                  <a:cubicBezTo>
                    <a:pt x="639704" y="2079038"/>
                    <a:pt x="0" y="2822223"/>
                    <a:pt x="0" y="2822223"/>
                  </a:cubicBezTo>
                </a:path>
              </a:pathLst>
            </a:custGeom>
            <a:ln>
              <a:solidFill>
                <a:srgbClr val="660066"/>
              </a:solidFill>
              <a:headEnd type="triangle" w="lg" len="med"/>
              <a:tailEnd type="triangle" w="lg" len="med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cxnSp>
          <p:nvCxnSpPr>
            <p:cNvPr id="69" name="Straight Connector 68"/>
            <p:cNvCxnSpPr/>
            <p:nvPr/>
          </p:nvCxnSpPr>
          <p:spPr bwMode="auto">
            <a:xfrm flipV="1">
              <a:off x="6318955" y="3651956"/>
              <a:ext cx="649112" cy="61383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" name="Straight Connector 69"/>
            <p:cNvCxnSpPr>
              <a:stCxn id="39" idx="0"/>
            </p:cNvCxnSpPr>
            <p:nvPr/>
          </p:nvCxnSpPr>
          <p:spPr bwMode="auto">
            <a:xfrm flipH="1" flipV="1">
              <a:off x="7501466" y="3691466"/>
              <a:ext cx="39511" cy="174131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" name="Straight Connector 72"/>
            <p:cNvCxnSpPr/>
            <p:nvPr/>
          </p:nvCxnSpPr>
          <p:spPr bwMode="auto">
            <a:xfrm flipH="1" flipV="1">
              <a:off x="6389512" y="4555069"/>
              <a:ext cx="793044" cy="87770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5" name="Rectangle 74"/>
            <p:cNvSpPr/>
            <p:nvPr/>
          </p:nvSpPr>
          <p:spPr>
            <a:xfrm>
              <a:off x="4726276" y="2667057"/>
              <a:ext cx="1382410" cy="12003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baseline="0" dirty="0">
                  <a:solidFill>
                    <a:schemeClr val="accent6">
                      <a:lumMod val="50000"/>
                    </a:schemeClr>
                  </a:solidFill>
                </a:rPr>
                <a:t>s</a:t>
              </a:r>
              <a:r>
                <a:rPr lang="en-US" baseline="0" dirty="0" smtClean="0">
                  <a:solidFill>
                    <a:schemeClr val="accent6">
                      <a:lumMod val="50000"/>
                    </a:schemeClr>
                  </a:solidFill>
                </a:rPr>
                <a:t>tandard</a:t>
              </a:r>
              <a:br>
                <a:rPr lang="en-US" baseline="0" dirty="0" smtClean="0">
                  <a:solidFill>
                    <a:schemeClr val="accent6">
                      <a:lumMod val="50000"/>
                    </a:schemeClr>
                  </a:solidFill>
                </a:rPr>
              </a:br>
              <a:r>
                <a:rPr lang="en-US" baseline="0" dirty="0" smtClean="0">
                  <a:solidFill>
                    <a:schemeClr val="accent6">
                      <a:lumMod val="50000"/>
                    </a:schemeClr>
                  </a:solidFill>
                </a:rPr>
                <a:t>control</a:t>
              </a:r>
            </a:p>
            <a:p>
              <a:pPr algn="r"/>
              <a:r>
                <a:rPr lang="en-US" baseline="0" dirty="0" smtClean="0">
                  <a:solidFill>
                    <a:schemeClr val="accent6">
                      <a:lumMod val="50000"/>
                    </a:schemeClr>
                  </a:solidFill>
                </a:rPr>
                <a:t>protocol</a:t>
              </a:r>
              <a:endParaRPr lang="en-US" baseline="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92999" y="1538644"/>
              <a:ext cx="694267" cy="930800"/>
            </a:xfrm>
            <a:prstGeom prst="rect">
              <a:avLst/>
            </a:prstGeom>
          </p:spPr>
        </p:pic>
        <p:sp>
          <p:nvSpPr>
            <p:cNvPr id="78" name="Right Arrow 77"/>
            <p:cNvSpPr/>
            <p:nvPr/>
          </p:nvSpPr>
          <p:spPr bwMode="auto">
            <a:xfrm>
              <a:off x="4262754" y="3555999"/>
              <a:ext cx="479778" cy="484632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</p:grpSp>
      <p:sp>
        <p:nvSpPr>
          <p:cNvPr id="8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3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388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7102585" y="890930"/>
            <a:ext cx="1838735" cy="1112931"/>
            <a:chOff x="7096224" y="1282126"/>
            <a:chExt cx="1838735" cy="1112931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9" name="Rounded Rectangular Callout 18"/>
            <p:cNvSpPr/>
            <p:nvPr/>
          </p:nvSpPr>
          <p:spPr bwMode="auto">
            <a:xfrm>
              <a:off x="7096224" y="1282126"/>
              <a:ext cx="1834967" cy="1095631"/>
            </a:xfrm>
            <a:prstGeom prst="wedgeRoundRectCallout">
              <a:avLst>
                <a:gd name="adj1" fmla="val -74644"/>
                <a:gd name="adj2" fmla="val 302413"/>
                <a:gd name="adj3" fmla="val 16667"/>
              </a:avLst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800" baseline="0" dirty="0" smtClean="0">
                  <a:latin typeface="Menlo Regular" charset="0"/>
                  <a:cs typeface="Menlo Regular" charset="0"/>
                  <a:sym typeface="Menlo Regular" charset="0"/>
                </a:rPr>
                <a:t>Has physical states</a:t>
              </a:r>
              <a:endParaRPr lang="en-US" sz="1800" baseline="0" dirty="0">
                <a:latin typeface="Menlo Regular" charset="0"/>
                <a:cs typeface="Menlo Regular" charset="0"/>
                <a:sym typeface="Menlo Regular" charset="0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26" name="Rounded Rectangular Callout 25"/>
            <p:cNvSpPr/>
            <p:nvPr/>
          </p:nvSpPr>
          <p:spPr bwMode="auto">
            <a:xfrm>
              <a:off x="7099992" y="1299426"/>
              <a:ext cx="1834967" cy="1095631"/>
            </a:xfrm>
            <a:prstGeom prst="wedgeRoundRectCallout">
              <a:avLst>
                <a:gd name="adj1" fmla="val -69489"/>
                <a:gd name="adj2" fmla="val -32984"/>
                <a:gd name="adj3" fmla="val 16667"/>
              </a:avLst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800" baseline="0" dirty="0" smtClean="0">
                  <a:latin typeface="Menlo Regular" charset="0"/>
                  <a:cs typeface="Menlo Regular" charset="0"/>
                  <a:sym typeface="Menlo Regular" charset="0"/>
                </a:rPr>
                <a:t>Depends on physical states</a:t>
              </a:r>
              <a:endParaRPr lang="en-US" sz="1800" baseline="0" dirty="0">
                <a:latin typeface="Menlo Regular" charset="0"/>
                <a:cs typeface="Menlo Regular" charset="0"/>
                <a:sym typeface="Menlo Regular" charset="0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Complexity of a Network Decision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30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75871" y="853379"/>
            <a:ext cx="8500608" cy="5297559"/>
          </a:xfrm>
          <a:noFill/>
          <a:ln>
            <a:solidFill>
              <a:srgbClr val="660066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800" dirty="0" smtClean="0">
                <a:solidFill>
                  <a:srgbClr val="000000"/>
                </a:solidFill>
                <a:latin typeface=""/>
              </a:rPr>
              <a:t>Map&lt;MAC, </a:t>
            </a:r>
            <a:r>
              <a:rPr lang="en-US" sz="2800" dirty="0">
                <a:solidFill>
                  <a:srgbClr val="000000"/>
                </a:solidFill>
                <a:latin typeface=""/>
              </a:rPr>
              <a:t>Location&gt; </a:t>
            </a:r>
            <a:r>
              <a:rPr lang="en-US" sz="2800" dirty="0" smtClean="0">
                <a:solidFill>
                  <a:srgbClr val="000000"/>
                </a:solidFill>
                <a:latin typeface=""/>
              </a:rPr>
              <a:t>         </a:t>
            </a:r>
            <a:r>
              <a:rPr lang="en-US" sz="2800" dirty="0" err="1" smtClean="0">
                <a:solidFill>
                  <a:srgbClr val="000000"/>
                </a:solidFill>
                <a:latin typeface=""/>
              </a:rPr>
              <a:t>hostTable</a:t>
            </a:r>
            <a:r>
              <a:rPr lang="en-US" sz="2800" dirty="0" smtClean="0">
                <a:solidFill>
                  <a:srgbClr val="000000"/>
                </a:solidFill>
                <a:latin typeface=""/>
              </a:rPr>
              <a:t>;</a:t>
            </a:r>
            <a:r>
              <a:rPr lang="en-US" sz="2800" dirty="0">
                <a:solidFill>
                  <a:srgbClr val="000000"/>
                </a:solidFill>
                <a:latin typeface=""/>
              </a:rPr>
              <a:t/>
            </a:r>
            <a:br>
              <a:rPr lang="en-US" sz="2800" dirty="0">
                <a:solidFill>
                  <a:srgbClr val="000000"/>
                </a:solidFill>
                <a:latin typeface=""/>
              </a:rPr>
            </a:br>
            <a:r>
              <a:rPr lang="en-US" sz="2800" dirty="0">
                <a:solidFill>
                  <a:srgbClr val="000000"/>
                </a:solidFill>
                <a:latin typeface=""/>
              </a:rPr>
              <a:t>List&lt;</a:t>
            </a:r>
            <a:r>
              <a:rPr lang="en-US" sz="2800" dirty="0" err="1">
                <a:solidFill>
                  <a:srgbClr val="000000"/>
                </a:solidFill>
                <a:latin typeface=""/>
              </a:rPr>
              <a:t>ACLItem</a:t>
            </a:r>
            <a:r>
              <a:rPr lang="en-US" sz="2800" dirty="0">
                <a:solidFill>
                  <a:srgbClr val="000000"/>
                </a:solidFill>
                <a:latin typeface=""/>
              </a:rPr>
              <a:t>&gt; </a:t>
            </a:r>
            <a:r>
              <a:rPr lang="en-US" sz="2800" dirty="0" smtClean="0">
                <a:solidFill>
                  <a:srgbClr val="000000"/>
                </a:solidFill>
                <a:latin typeface=""/>
              </a:rPr>
              <a:t>                    </a:t>
            </a:r>
            <a:r>
              <a:rPr lang="en-US" sz="2800" dirty="0" err="1" smtClean="0">
                <a:solidFill>
                  <a:srgbClr val="000000"/>
                </a:solidFill>
                <a:latin typeface=""/>
              </a:rPr>
              <a:t>acls</a:t>
            </a:r>
            <a:r>
              <a:rPr lang="en-US" sz="2800" dirty="0" smtClean="0">
                <a:solidFill>
                  <a:srgbClr val="000000"/>
                </a:solidFill>
                <a:latin typeface="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latin typeface=""/>
              </a:rPr>
              <a:t>   </a:t>
            </a:r>
            <a:r>
              <a:rPr lang="is-IS" sz="2800" dirty="0" smtClean="0">
                <a:solidFill>
                  <a:srgbClr val="000000"/>
                </a:solidFill>
                <a:latin typeface=""/>
              </a:rPr>
              <a:t>….</a:t>
            </a:r>
            <a:endParaRPr lang="en-US" sz="2800" dirty="0" smtClean="0">
              <a:solidFill>
                <a:srgbClr val="000000"/>
              </a:solidFill>
              <a:latin typeface="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000000"/>
                </a:solidFill>
                <a:latin typeface=""/>
              </a:rPr>
              <a:t>    </a:t>
            </a:r>
            <a:r>
              <a:rPr lang="en-US" sz="2800" dirty="0" err="1" smtClean="0">
                <a:solidFill>
                  <a:srgbClr val="000000"/>
                </a:solidFill>
                <a:latin typeface=""/>
              </a:rPr>
              <a:t>hostTable.put</a:t>
            </a:r>
            <a:r>
              <a:rPr lang="en-US" sz="2800" dirty="0">
                <a:solidFill>
                  <a:srgbClr val="000000"/>
                </a:solidFill>
                <a:latin typeface="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"/>
              </a:rPr>
              <a:t>p.ethSrc</a:t>
            </a:r>
            <a:r>
              <a:rPr lang="en-US" sz="2800" dirty="0">
                <a:solidFill>
                  <a:srgbClr val="000000"/>
                </a:solidFill>
                <a:latin typeface=""/>
              </a:rPr>
              <a:t>(), </a:t>
            </a:r>
            <a:r>
              <a:rPr lang="en-US" sz="2800" dirty="0" err="1">
                <a:solidFill>
                  <a:srgbClr val="000000"/>
                </a:solidFill>
                <a:latin typeface=""/>
              </a:rPr>
              <a:t>p.ingressPort</a:t>
            </a:r>
            <a:r>
              <a:rPr lang="en-US" sz="2800" dirty="0">
                <a:solidFill>
                  <a:srgbClr val="000000"/>
                </a:solidFill>
                <a:latin typeface=""/>
              </a:rPr>
              <a:t>());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rgbClr val="000000"/>
                </a:solidFill>
                <a:latin typeface=""/>
              </a:rPr>
              <a:t>    if ( !permit(p, </a:t>
            </a:r>
            <a:r>
              <a:rPr lang="en-US" sz="2800" dirty="0" err="1" smtClean="0">
                <a:solidFill>
                  <a:srgbClr val="000000"/>
                </a:solidFill>
                <a:latin typeface=""/>
              </a:rPr>
              <a:t>acls</a:t>
            </a:r>
            <a:r>
              <a:rPr lang="en-US" sz="2800" dirty="0" smtClean="0">
                <a:solidFill>
                  <a:srgbClr val="000000"/>
                </a:solidFill>
                <a:latin typeface=""/>
              </a:rPr>
              <a:t>) ) return drop;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latin typeface=""/>
              </a:rPr>
              <a:t>   Location </a:t>
            </a:r>
            <a:r>
              <a:rPr lang="en-US" sz="2800" dirty="0" err="1">
                <a:solidFill>
                  <a:srgbClr val="000000"/>
                </a:solidFill>
                <a:latin typeface=""/>
              </a:rPr>
              <a:t>src</a:t>
            </a:r>
            <a:r>
              <a:rPr lang="en-US" sz="2800" dirty="0">
                <a:solidFill>
                  <a:srgbClr val="000000"/>
                </a:solidFill>
                <a:latin typeface="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latin typeface=""/>
              </a:rPr>
              <a:t>p.ingressPort</a:t>
            </a:r>
            <a:r>
              <a:rPr lang="en-US" sz="2800" dirty="0">
                <a:solidFill>
                  <a:srgbClr val="000000"/>
                </a:solidFill>
                <a:latin typeface=""/>
              </a:rPr>
              <a:t>();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rgbClr val="000000"/>
                </a:solidFill>
                <a:latin typeface=""/>
              </a:rPr>
              <a:t>    Location </a:t>
            </a:r>
            <a:r>
              <a:rPr lang="en-US" sz="2800" dirty="0" err="1">
                <a:solidFill>
                  <a:srgbClr val="000000"/>
                </a:solidFill>
                <a:latin typeface=""/>
              </a:rPr>
              <a:t>dst</a:t>
            </a:r>
            <a:r>
              <a:rPr lang="en-US" sz="2800" dirty="0">
                <a:solidFill>
                  <a:srgbClr val="000000"/>
                </a:solidFill>
                <a:latin typeface=""/>
              </a:rPr>
              <a:t> = </a:t>
            </a:r>
            <a:r>
              <a:rPr lang="en-US" sz="2800" dirty="0" err="1" smtClean="0">
                <a:solidFill>
                  <a:srgbClr val="000000"/>
                </a:solidFill>
                <a:latin typeface=""/>
              </a:rPr>
              <a:t>hostTable.get</a:t>
            </a:r>
            <a:r>
              <a:rPr lang="en-US" sz="2800" dirty="0" smtClean="0">
                <a:solidFill>
                  <a:srgbClr val="000000"/>
                </a:solidFill>
                <a:latin typeface=""/>
              </a:rPr>
              <a:t>( </a:t>
            </a:r>
            <a:r>
              <a:rPr lang="en-US" sz="2800" dirty="0" err="1" smtClean="0">
                <a:solidFill>
                  <a:srgbClr val="000000"/>
                </a:solidFill>
                <a:latin typeface=""/>
              </a:rPr>
              <a:t>p.ethDst</a:t>
            </a:r>
            <a:r>
              <a:rPr lang="en-US" sz="2800" dirty="0">
                <a:solidFill>
                  <a:srgbClr val="000000"/>
                </a:solidFill>
                <a:latin typeface=""/>
              </a:rPr>
              <a:t>(</a:t>
            </a:r>
            <a:r>
              <a:rPr lang="en-US" sz="2800" dirty="0" smtClean="0">
                <a:solidFill>
                  <a:srgbClr val="000000"/>
                </a:solidFill>
                <a:latin typeface=""/>
              </a:rPr>
              <a:t>) )</a:t>
            </a:r>
            <a:r>
              <a:rPr lang="en-US" sz="2800" dirty="0">
                <a:solidFill>
                  <a:srgbClr val="000000"/>
                </a:solidFill>
                <a:latin typeface=""/>
              </a:rPr>
              <a:t>;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rgbClr val="000000"/>
                </a:solidFill>
                <a:latin typeface=""/>
              </a:rPr>
              <a:t>    Route path = </a:t>
            </a:r>
            <a:r>
              <a:rPr lang="en-US" sz="2800" dirty="0" err="1" smtClean="0">
                <a:solidFill>
                  <a:srgbClr val="000000"/>
                </a:solidFill>
                <a:latin typeface=""/>
              </a:rPr>
              <a:t>myRoutingAlg</a:t>
            </a:r>
            <a:r>
              <a:rPr lang="en-US" sz="2800" dirty="0" smtClean="0">
                <a:solidFill>
                  <a:srgbClr val="000000"/>
                </a:solidFill>
                <a:latin typeface=""/>
              </a:rPr>
              <a:t>(topology(</a:t>
            </a:r>
            <a:r>
              <a:rPr lang="en-US" sz="2800" dirty="0">
                <a:solidFill>
                  <a:srgbClr val="000000"/>
                </a:solidFill>
                <a:latin typeface=""/>
              </a:rPr>
              <a:t>), </a:t>
            </a:r>
            <a:r>
              <a:rPr lang="en-US" sz="2800" dirty="0" err="1">
                <a:solidFill>
                  <a:srgbClr val="000000"/>
                </a:solidFill>
                <a:latin typeface=""/>
              </a:rPr>
              <a:t>src</a:t>
            </a:r>
            <a:r>
              <a:rPr lang="en-US" sz="2800" dirty="0">
                <a:solidFill>
                  <a:srgbClr val="000000"/>
                </a:solidFill>
                <a:latin typeface="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"/>
              </a:rPr>
              <a:t>dst</a:t>
            </a:r>
            <a:r>
              <a:rPr lang="en-US" sz="2800" dirty="0">
                <a:solidFill>
                  <a:srgbClr val="000000"/>
                </a:solidFill>
                <a:latin typeface=""/>
              </a:rPr>
              <a:t>);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rgbClr val="C2349B"/>
                </a:solidFill>
                <a:latin typeface=""/>
              </a:rPr>
              <a:t>    return </a:t>
            </a:r>
            <a:r>
              <a:rPr lang="en-US" sz="2800" dirty="0" smtClean="0">
                <a:solidFill>
                  <a:srgbClr val="000000"/>
                </a:solidFill>
                <a:latin typeface=""/>
              </a:rPr>
              <a:t>path;</a:t>
            </a:r>
            <a:endParaRPr lang="en-US" sz="2800" dirty="0">
              <a:solidFill>
                <a:srgbClr val="000000"/>
              </a:solidFill>
              <a:latin typeface="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latin typeface=""/>
              </a:rPr>
              <a:t>   </a:t>
            </a:r>
            <a:r>
              <a:rPr lang="is-IS" sz="2800" dirty="0" smtClean="0">
                <a:solidFill>
                  <a:srgbClr val="000000"/>
                </a:solidFill>
                <a:latin typeface=""/>
              </a:rPr>
              <a:t>…</a:t>
            </a:r>
            <a:endParaRPr lang="en-US" sz="2800" dirty="0"/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1265619" y="5329579"/>
            <a:ext cx="2983634" cy="920472"/>
          </a:xfrm>
          <a:prstGeom prst="wedgeRoundRectCallout">
            <a:avLst>
              <a:gd name="adj1" fmla="val 6904"/>
              <a:gd name="adj2" fmla="val -330392"/>
              <a:gd name="adj3" fmla="val 16667"/>
            </a:avLst>
          </a:prstGeom>
          <a:solidFill>
            <a:srgbClr val="E46C0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800" baseline="0" dirty="0" smtClean="0">
                <a:latin typeface="Menlo Regular" charset="0"/>
                <a:cs typeface="Menlo Regular" charset="0"/>
                <a:sym typeface="Menlo Regular" charset="0"/>
              </a:rPr>
              <a:t>Data path may need to detect change and update state</a:t>
            </a:r>
            <a:endParaRPr lang="en-US" sz="1800" baseline="0" dirty="0">
              <a:latin typeface="Menlo Regular" charset="0"/>
              <a:cs typeface="Menlo Regular" charset="0"/>
              <a:sym typeface="Menlo Regular" charset="0"/>
            </a:endParaRPr>
          </a:p>
        </p:txBody>
      </p:sp>
      <p:sp>
        <p:nvSpPr>
          <p:cNvPr id="20" name="Rounded Rectangular Callout 19"/>
          <p:cNvSpPr/>
          <p:nvPr/>
        </p:nvSpPr>
        <p:spPr bwMode="auto">
          <a:xfrm>
            <a:off x="7001875" y="3124945"/>
            <a:ext cx="2142125" cy="692080"/>
          </a:xfrm>
          <a:prstGeom prst="wedgeRoundRectCallout">
            <a:avLst>
              <a:gd name="adj1" fmla="val -102703"/>
              <a:gd name="adj2" fmla="val -277076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800" baseline="0" dirty="0" smtClean="0">
                <a:latin typeface="Menlo Regular" charset="0"/>
                <a:cs typeface="Menlo Regular" charset="0"/>
                <a:sym typeface="Menlo Regular" charset="0"/>
              </a:rPr>
              <a:t>Depends on policy state</a:t>
            </a:r>
            <a:endParaRPr lang="en-US" sz="1800" baseline="0" dirty="0">
              <a:latin typeface="Menlo Regular" charset="0"/>
              <a:cs typeface="Menlo Regular" charset="0"/>
              <a:sym typeface="Menlo Regular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736029" y="5519792"/>
            <a:ext cx="1929380" cy="752708"/>
            <a:chOff x="4736029" y="5519792"/>
            <a:chExt cx="1929380" cy="752708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24" name="Rounded Rectangular Callout 23"/>
            <p:cNvSpPr/>
            <p:nvPr/>
          </p:nvSpPr>
          <p:spPr bwMode="auto">
            <a:xfrm>
              <a:off x="4736029" y="5519792"/>
              <a:ext cx="1912100" cy="735408"/>
            </a:xfrm>
            <a:prstGeom prst="wedgeRoundRectCallout">
              <a:avLst>
                <a:gd name="adj1" fmla="val -102623"/>
                <a:gd name="adj2" fmla="val -421289"/>
                <a:gd name="adj3" fmla="val 16667"/>
              </a:avLst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400" baseline="0" dirty="0" smtClean="0">
                  <a:latin typeface="Menlo Regular" charset="0"/>
                  <a:cs typeface="Menlo Regular" charset="0"/>
                  <a:sym typeface="Menlo Regular" charset="0"/>
                </a:rPr>
                <a:t>Decision depends on </a:t>
              </a:r>
              <a:r>
                <a:rPr lang="en-US" sz="1400" baseline="0" dirty="0" err="1" smtClean="0">
                  <a:latin typeface="Menlo Regular" charset="0"/>
                  <a:cs typeface="Menlo Regular" charset="0"/>
                  <a:sym typeface="Menlo Regular" charset="0"/>
                </a:rPr>
                <a:t>pkt</a:t>
              </a:r>
              <a:r>
                <a:rPr lang="en-US" sz="1400" baseline="0" dirty="0" smtClean="0">
                  <a:latin typeface="Menlo Regular" charset="0"/>
                  <a:cs typeface="Menlo Regular" charset="0"/>
                  <a:sym typeface="Menlo Regular" charset="0"/>
                </a:rPr>
                <a:t> attributes</a:t>
              </a:r>
              <a:endParaRPr lang="en-US" sz="1400" baseline="0" dirty="0">
                <a:latin typeface="Menlo Regular" charset="0"/>
                <a:cs typeface="Menlo Regular" charset="0"/>
                <a:sym typeface="Menlo Regular" charset="0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25" name="Rounded Rectangular Callout 24"/>
            <p:cNvSpPr/>
            <p:nvPr/>
          </p:nvSpPr>
          <p:spPr bwMode="auto">
            <a:xfrm>
              <a:off x="4753309" y="5537092"/>
              <a:ext cx="1912100" cy="735408"/>
            </a:xfrm>
            <a:prstGeom prst="wedgeRoundRectCallout">
              <a:avLst>
                <a:gd name="adj1" fmla="val 40825"/>
                <a:gd name="adj2" fmla="val -211864"/>
                <a:gd name="adj3" fmla="val 16667"/>
              </a:avLst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400" baseline="0" dirty="0" smtClean="0">
                  <a:latin typeface="Menlo Regular" charset="0"/>
                  <a:cs typeface="Menlo Regular" charset="0"/>
                  <a:sym typeface="Menlo Regular" charset="0"/>
                </a:rPr>
                <a:t>Depends on </a:t>
              </a:r>
              <a:r>
                <a:rPr lang="en-US" sz="1400" baseline="0" dirty="0" err="1" smtClean="0">
                  <a:latin typeface="Menlo Regular" charset="0"/>
                  <a:cs typeface="Menlo Regular" charset="0"/>
                  <a:sym typeface="Menlo Regular" charset="0"/>
                </a:rPr>
                <a:t>pkt</a:t>
              </a:r>
              <a:r>
                <a:rPr lang="en-US" sz="1400" baseline="0" dirty="0" smtClean="0">
                  <a:latin typeface="Menlo Regular" charset="0"/>
                  <a:cs typeface="Menlo Regular" charset="0"/>
                  <a:sym typeface="Menlo Regular" charset="0"/>
                </a:rPr>
                <a:t> attributes</a:t>
              </a:r>
              <a:endParaRPr lang="en-US" sz="1400" baseline="0" dirty="0">
                <a:latin typeface="Menlo Regular" charset="0"/>
                <a:cs typeface="Menlo Regular" charset="0"/>
                <a:sym typeface="Menlo Regular" charset="0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826361" y="2006462"/>
            <a:ext cx="3143311" cy="737400"/>
            <a:chOff x="3826361" y="2276662"/>
            <a:chExt cx="3143311" cy="737400"/>
          </a:xfrm>
          <a:solidFill>
            <a:schemeClr val="accent6">
              <a:lumMod val="75000"/>
            </a:schemeClr>
          </a:solidFill>
        </p:grpSpPr>
        <p:sp>
          <p:nvSpPr>
            <p:cNvPr id="16" name="Rounded Rectangular Callout 15"/>
            <p:cNvSpPr/>
            <p:nvPr/>
          </p:nvSpPr>
          <p:spPr bwMode="auto">
            <a:xfrm>
              <a:off x="3826361" y="2276662"/>
              <a:ext cx="3141292" cy="735408"/>
            </a:xfrm>
            <a:prstGeom prst="wedgeRoundRectCallout">
              <a:avLst>
                <a:gd name="adj1" fmla="val -956"/>
                <a:gd name="adj2" fmla="val -91730"/>
                <a:gd name="adj3" fmla="val 16667"/>
              </a:avLst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800" baseline="0" dirty="0" smtClean="0">
                  <a:latin typeface="Menlo Regular" charset="0"/>
                  <a:cs typeface="Menlo Regular" charset="0"/>
                  <a:sym typeface="Menlo Regular" charset="0"/>
                </a:rPr>
                <a:t>External process may change the state</a:t>
              </a:r>
              <a:endParaRPr kumimoji="0" lang="en-US" sz="16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18" name="Rounded Rectangular Callout 17"/>
            <p:cNvSpPr/>
            <p:nvPr/>
          </p:nvSpPr>
          <p:spPr bwMode="auto">
            <a:xfrm>
              <a:off x="3828380" y="2278654"/>
              <a:ext cx="3141292" cy="735408"/>
            </a:xfrm>
            <a:prstGeom prst="wedgeRoundRectCallout">
              <a:avLst>
                <a:gd name="adj1" fmla="val 25108"/>
                <a:gd name="adj2" fmla="val 301111"/>
                <a:gd name="adj3" fmla="val 16667"/>
              </a:avLst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800" baseline="0" dirty="0" smtClean="0">
                  <a:latin typeface="Menlo Regular" charset="0"/>
                  <a:cs typeface="Menlo Regular" charset="0"/>
                  <a:sym typeface="Menlo Regular" charset="0"/>
                </a:rPr>
                <a:t>External process may change states</a:t>
              </a:r>
              <a:endParaRPr kumimoji="0" lang="en-US" sz="16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</p:grpSp>
      <p:sp>
        <p:nvSpPr>
          <p:cNvPr id="17" name="Rounded Rectangular Callout 16"/>
          <p:cNvSpPr/>
          <p:nvPr/>
        </p:nvSpPr>
        <p:spPr bwMode="auto">
          <a:xfrm>
            <a:off x="6843507" y="5317351"/>
            <a:ext cx="2142125" cy="1018825"/>
          </a:xfrm>
          <a:prstGeom prst="wedgeRoundRectCallout">
            <a:avLst>
              <a:gd name="adj1" fmla="val -115318"/>
              <a:gd name="adj2" fmla="val -101961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800" baseline="0" dirty="0" smtClean="0">
                <a:latin typeface="Menlo Regular" charset="0"/>
                <a:cs typeface="Menlo Regular" charset="0"/>
                <a:sym typeface="Menlo Regular" charset="0"/>
              </a:rPr>
              <a:t>May need complex computation</a:t>
            </a:r>
            <a:endParaRPr lang="en-US" sz="1800" baseline="0" dirty="0">
              <a:latin typeface="Menlo Regular" charset="0"/>
              <a:cs typeface="Menlo Regular" charset="0"/>
              <a:sym typeface="Menl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936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>
                <a:ea typeface="ＭＳ Ｐゴシック" charset="0"/>
                <a:cs typeface="ＭＳ Ｐゴシック" charset="0"/>
              </a:rPr>
              <a:t>Question to Keep in Mind on SDN Programming</a:t>
            </a:r>
            <a:endParaRPr lang="en-US" sz="1200" dirty="0"/>
          </a:p>
        </p:txBody>
      </p:sp>
      <p:sp>
        <p:nvSpPr>
          <p:cNvPr id="4" name="Rectangle 3"/>
          <p:cNvSpPr/>
          <p:nvPr/>
        </p:nvSpPr>
        <p:spPr>
          <a:xfrm>
            <a:off x="1281796" y="999739"/>
            <a:ext cx="6811674" cy="1161857"/>
          </a:xfrm>
          <a:prstGeom prst="rect">
            <a:avLst/>
          </a:prstGeom>
          <a:gradFill rotWithShape="1">
            <a:gsLst>
              <a:gs pos="0">
                <a:srgbClr val="9E9273">
                  <a:tint val="100000"/>
                  <a:shade val="100000"/>
                  <a:satMod val="130000"/>
                </a:srgbClr>
              </a:gs>
              <a:gs pos="100000">
                <a:srgbClr val="9E9273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tIns="18288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Q-</a:t>
            </a:r>
            <a:r>
              <a:rPr lang="en-US" altLang="zh-CN" sz="2800" baseline="0" dirty="0" err="1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P</a:t>
            </a:r>
            <a:r>
              <a:rPr lang="en-US" altLang="zh-CN" sz="2800" baseline="0" dirty="0" err="1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rog</a:t>
            </a:r>
            <a:r>
              <a:rPr lang="en-US" altLang="zh-CN" sz="2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: What are the right programming abstractions and frameworks for SDN?</a:t>
            </a:r>
            <a:endParaRPr lang="en-US" altLang="zh-CN" sz="2800" baseline="0" dirty="0">
              <a:solidFill>
                <a:srgbClr val="000090"/>
              </a:solidFill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65" y="2812588"/>
            <a:ext cx="5617463" cy="35052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1980" y="2915256"/>
            <a:ext cx="3942020" cy="295651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323586" y="5625593"/>
            <a:ext cx="341844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i="1" baseline="0" dirty="0"/>
              <a:t>Source: http://</a:t>
            </a:r>
            <a:r>
              <a:rPr lang="en-US" sz="1050" i="1" baseline="0" dirty="0" err="1"/>
              <a:t>www.freaksense.com</a:t>
            </a:r>
            <a:r>
              <a:rPr lang="en-US" sz="1050" i="1" baseline="0" dirty="0"/>
              <a:t>/</a:t>
            </a:r>
            <a:r>
              <a:rPr lang="en-US" sz="1050" i="1" baseline="0" dirty="0" err="1"/>
              <a:t>wp</a:t>
            </a:r>
            <a:r>
              <a:rPr lang="en-US" sz="1050" i="1" baseline="0" dirty="0"/>
              <a:t>-content/uploads/2013/07/10580033-it-a-full-collection-of-programming-language.jpg</a:t>
            </a:r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31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47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SDN </a:t>
            </a:r>
            <a:r>
              <a:rPr lang="en-US" sz="3600" dirty="0" err="1" smtClean="0"/>
              <a:t>vs</a:t>
            </a:r>
            <a:r>
              <a:rPr lang="en-US" sz="3600" dirty="0" smtClean="0"/>
              <a:t> Inherent Complexity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Conjecture [Meyer]: </a:t>
            </a:r>
            <a:r>
              <a:rPr lang="en-US" sz="2800" dirty="0" smtClean="0">
                <a:solidFill>
                  <a:srgbClr val="000090"/>
                </a:solidFill>
              </a:rPr>
              <a:t>Complexity</a:t>
            </a:r>
            <a:r>
              <a:rPr lang="en-US" sz="2800" dirty="0" smtClean="0"/>
              <a:t> in </a:t>
            </a:r>
            <a:r>
              <a:rPr lang="en-US" sz="2800" dirty="0"/>
              <a:t>highly organized systems arises primarily </a:t>
            </a:r>
            <a:r>
              <a:rPr lang="en-US" sz="2800" dirty="0" smtClean="0"/>
              <a:t>from design </a:t>
            </a:r>
            <a:r>
              <a:rPr lang="en-US" sz="2800" dirty="0"/>
              <a:t>strategies intended to create </a:t>
            </a:r>
            <a:r>
              <a:rPr lang="en-US" sz="2800" dirty="0">
                <a:solidFill>
                  <a:srgbClr val="000090"/>
                </a:solidFill>
              </a:rPr>
              <a:t>robustness </a:t>
            </a:r>
            <a:r>
              <a:rPr lang="en-US" sz="2800" dirty="0" smtClean="0">
                <a:solidFill>
                  <a:srgbClr val="000090"/>
                </a:solidFill>
              </a:rPr>
              <a:t>to uncertainty</a:t>
            </a:r>
            <a:r>
              <a:rPr lang="en-US" sz="2800" dirty="0" smtClean="0"/>
              <a:t> </a:t>
            </a:r>
            <a:r>
              <a:rPr lang="en-US" sz="2800" dirty="0"/>
              <a:t>in their environments and </a:t>
            </a:r>
            <a:r>
              <a:rPr lang="en-US" sz="2800" dirty="0" smtClean="0"/>
              <a:t>component parts.</a:t>
            </a:r>
          </a:p>
          <a:p>
            <a:pPr lvl="1"/>
            <a:r>
              <a:rPr lang="en-US" sz="2000" dirty="0">
                <a:solidFill>
                  <a:srgbClr val="000090"/>
                </a:solidFill>
              </a:rPr>
              <a:t>Scalability</a:t>
            </a:r>
            <a:r>
              <a:rPr lang="en-US" sz="2000" dirty="0"/>
              <a:t> is robustness to changes to the size </a:t>
            </a:r>
            <a:r>
              <a:rPr lang="en-US" sz="2000" dirty="0" smtClean="0"/>
              <a:t>and complexity </a:t>
            </a:r>
            <a:r>
              <a:rPr lang="en-US" sz="2000" dirty="0"/>
              <a:t>of a system as a </a:t>
            </a:r>
            <a:r>
              <a:rPr lang="en-US" sz="2000" dirty="0" smtClean="0"/>
              <a:t>whole.</a:t>
            </a:r>
            <a:endParaRPr lang="en-US" sz="2000" dirty="0"/>
          </a:p>
          <a:p>
            <a:pPr lvl="1"/>
            <a:r>
              <a:rPr lang="en-US" sz="2000" dirty="0" err="1">
                <a:solidFill>
                  <a:srgbClr val="000090"/>
                </a:solidFill>
              </a:rPr>
              <a:t>Evolvability</a:t>
            </a:r>
            <a:r>
              <a:rPr lang="en-US" sz="2000" dirty="0"/>
              <a:t> is robustness of lineages to large changes </a:t>
            </a:r>
            <a:r>
              <a:rPr lang="en-US" sz="2000" dirty="0" smtClean="0"/>
              <a:t>on various </a:t>
            </a:r>
            <a:r>
              <a:rPr lang="en-US" sz="2000" dirty="0"/>
              <a:t>(usually long) time </a:t>
            </a:r>
            <a:r>
              <a:rPr lang="en-US" sz="2000" dirty="0" smtClean="0"/>
              <a:t>scales.</a:t>
            </a:r>
            <a:endParaRPr lang="en-US" sz="2000" dirty="0"/>
          </a:p>
          <a:p>
            <a:pPr lvl="1"/>
            <a:r>
              <a:rPr lang="en-US" sz="2000" dirty="0" smtClean="0">
                <a:solidFill>
                  <a:srgbClr val="000090"/>
                </a:solidFill>
              </a:rPr>
              <a:t>Reliability</a:t>
            </a:r>
            <a:r>
              <a:rPr lang="en-US" sz="2000" dirty="0" smtClean="0"/>
              <a:t> </a:t>
            </a:r>
            <a:r>
              <a:rPr lang="en-US" sz="2000" dirty="0"/>
              <a:t>is robustness to component </a:t>
            </a:r>
            <a:r>
              <a:rPr lang="en-US" sz="2000" dirty="0" smtClean="0"/>
              <a:t>failures.</a:t>
            </a:r>
          </a:p>
          <a:p>
            <a:pPr lvl="1"/>
            <a:r>
              <a:rPr lang="en-US" sz="2000" dirty="0" smtClean="0">
                <a:solidFill>
                  <a:srgbClr val="000090"/>
                </a:solidFill>
              </a:rPr>
              <a:t>Efficiency</a:t>
            </a:r>
            <a:r>
              <a:rPr lang="en-US" sz="2000" dirty="0" smtClean="0"/>
              <a:t> </a:t>
            </a:r>
            <a:r>
              <a:rPr lang="en-US" sz="2000" dirty="0"/>
              <a:t>is robustness to resource </a:t>
            </a:r>
            <a:r>
              <a:rPr lang="en-US" sz="2000" dirty="0" smtClean="0"/>
              <a:t>scarcity.</a:t>
            </a:r>
          </a:p>
          <a:p>
            <a:pPr lvl="1"/>
            <a:r>
              <a:rPr lang="en-US" sz="2000" dirty="0" smtClean="0">
                <a:solidFill>
                  <a:srgbClr val="000090"/>
                </a:solidFill>
              </a:rPr>
              <a:t>Modularity</a:t>
            </a:r>
            <a:r>
              <a:rPr lang="en-US" sz="2000" dirty="0" smtClean="0"/>
              <a:t> </a:t>
            </a:r>
            <a:r>
              <a:rPr lang="en-US" sz="2000" dirty="0"/>
              <a:t>is robustness to </a:t>
            </a:r>
            <a:r>
              <a:rPr lang="en-US" sz="2000" dirty="0" smtClean="0"/>
              <a:t>component rearrangements.</a:t>
            </a:r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32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43140" y="5295910"/>
            <a:ext cx="7823238" cy="1161857"/>
          </a:xfrm>
          <a:prstGeom prst="rect">
            <a:avLst/>
          </a:prstGeom>
          <a:gradFill rotWithShape="1">
            <a:gsLst>
              <a:gs pos="0">
                <a:srgbClr val="9E9273">
                  <a:tint val="100000"/>
                  <a:shade val="100000"/>
                  <a:satMod val="130000"/>
                </a:srgbClr>
              </a:gs>
              <a:gs pos="100000">
                <a:srgbClr val="9E9273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tIns="18288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Q-</a:t>
            </a:r>
            <a:r>
              <a:rPr lang="en-US" altLang="zh-CN" sz="2800" baseline="0" dirty="0" err="1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P</a:t>
            </a:r>
            <a:r>
              <a:rPr lang="en-US" altLang="zh-CN" sz="2800" baseline="0" dirty="0" err="1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rog</a:t>
            </a:r>
            <a:r>
              <a:rPr lang="en-US" altLang="zh-CN" sz="2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-Complexity: Can SDN programming solve (or at least reduce) inherent complexity?</a:t>
            </a:r>
            <a:endParaRPr lang="en-US" altLang="zh-CN" sz="2800" baseline="0" dirty="0">
              <a:solidFill>
                <a:srgbClr val="000090"/>
              </a:solidFill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7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Outline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and why SDN?</a:t>
            </a:r>
          </a:p>
          <a:p>
            <a:r>
              <a:rPr lang="en-US" dirty="0" smtClean="0"/>
              <a:t>SDN now</a:t>
            </a:r>
          </a:p>
          <a:p>
            <a:r>
              <a:rPr lang="en-US" dirty="0" smtClean="0"/>
              <a:t>SDN key technical components</a:t>
            </a:r>
          </a:p>
          <a:p>
            <a:pPr lvl="1"/>
            <a:r>
              <a:rPr lang="en-US" dirty="0" smtClean="0"/>
              <a:t>Architecture</a:t>
            </a:r>
          </a:p>
          <a:p>
            <a:pPr lvl="1"/>
            <a:r>
              <a:rPr lang="en-US" dirty="0" err="1" smtClean="0"/>
              <a:t>Datapath</a:t>
            </a:r>
            <a:endParaRPr lang="en-US" dirty="0" smtClean="0"/>
          </a:p>
          <a:p>
            <a:pPr lvl="1"/>
            <a:r>
              <a:rPr lang="en-US" dirty="0" smtClean="0"/>
              <a:t>Programming abstractions and framework</a:t>
            </a:r>
          </a:p>
          <a:p>
            <a:pPr lvl="1"/>
            <a:r>
              <a:rPr lang="en-US" dirty="0" smtClean="0"/>
              <a:t>SDN killer apps</a:t>
            </a:r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33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963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>
                <a:ea typeface="ＭＳ Ｐゴシック" charset="0"/>
                <a:cs typeface="ＭＳ Ｐゴシック" charset="0"/>
              </a:rPr>
              <a:t>Questions to Keep in Mind on SDN Killer Apps</a:t>
            </a:r>
            <a:endParaRPr lang="en-US" sz="1200" dirty="0"/>
          </a:p>
        </p:txBody>
      </p:sp>
      <p:sp>
        <p:nvSpPr>
          <p:cNvPr id="4" name="Rectangle 3"/>
          <p:cNvSpPr/>
          <p:nvPr/>
        </p:nvSpPr>
        <p:spPr>
          <a:xfrm>
            <a:off x="1160192" y="1283449"/>
            <a:ext cx="6987326" cy="837617"/>
          </a:xfrm>
          <a:prstGeom prst="rect">
            <a:avLst/>
          </a:prstGeom>
          <a:gradFill rotWithShape="1">
            <a:gsLst>
              <a:gs pos="0">
                <a:srgbClr val="9E9273">
                  <a:tint val="100000"/>
                  <a:shade val="100000"/>
                  <a:satMod val="130000"/>
                </a:srgbClr>
              </a:gs>
              <a:gs pos="100000">
                <a:srgbClr val="9E9273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tIns="18288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Q-App: What are the killer apps of SDN?</a:t>
            </a:r>
            <a:endParaRPr lang="en-US" altLang="zh-CN" sz="2800" baseline="0" dirty="0">
              <a:solidFill>
                <a:srgbClr val="000090"/>
              </a:solidFill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959" y="2877624"/>
            <a:ext cx="4134052" cy="20670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61168" y="4982916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i="1" baseline="0" dirty="0" smtClean="0"/>
              <a:t>Source: http</a:t>
            </a:r>
            <a:r>
              <a:rPr lang="en-US" sz="1000" i="1" baseline="0" dirty="0"/>
              <a:t>://</a:t>
            </a:r>
            <a:r>
              <a:rPr lang="en-US" sz="1000" i="1" baseline="0" dirty="0" err="1"/>
              <a:t>api.ning.com</a:t>
            </a:r>
            <a:r>
              <a:rPr lang="en-US" sz="1000" i="1" baseline="0" dirty="0"/>
              <a:t>/files/qgybvJa4VHgEUDHXfN3PUL4Bru*HAQP7gtHz5BUaG6YH*1As0tr9MGh8ewH34GQPpLsxPOh8iYgP3BRLEWSSClN274raRTRX/killer_apps_600x300.jpg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34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17" y="2889867"/>
            <a:ext cx="4779741" cy="271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10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>
                <a:ea typeface="ＭＳ Ｐゴシック" charset="0"/>
                <a:cs typeface="ＭＳ Ｐゴシック" charset="0"/>
              </a:rPr>
              <a:t>What may lead to a fall of SDN?</a:t>
            </a:r>
            <a:endParaRPr lang="en-US" sz="12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Unstable, increasingly complex data path?</a:t>
            </a:r>
          </a:p>
          <a:p>
            <a:r>
              <a:rPr lang="en-US" dirty="0" smtClean="0"/>
              <a:t>Fail to integrate key domains (e.g., </a:t>
            </a:r>
            <a:r>
              <a:rPr lang="en-US" dirty="0" err="1" smtClean="0"/>
              <a:t>wireline+wifi+cellular</a:t>
            </a:r>
            <a:r>
              <a:rPr lang="en-US" dirty="0" smtClean="0"/>
              <a:t>)?</a:t>
            </a:r>
          </a:p>
          <a:p>
            <a:r>
              <a:rPr lang="en-US" dirty="0" smtClean="0"/>
              <a:t>Cannot stand alone (e.g., still need connection to controller)?</a:t>
            </a:r>
          </a:p>
          <a:p>
            <a:r>
              <a:rPr lang="en-US" dirty="0" smtClean="0"/>
              <a:t>No killer apps?</a:t>
            </a:r>
          </a:p>
          <a:p>
            <a:r>
              <a:rPr lang="is-IS" dirty="0" smtClean="0"/>
              <a:t>….</a:t>
            </a:r>
            <a:endParaRPr lang="en-US" dirty="0"/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35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69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rgbClr val="000000"/>
                </a:solidFill>
              </a:rPr>
              <a:t>Thank you and </a:t>
            </a:r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</a:rPr>
              <a:t>enjoy</a:t>
            </a:r>
            <a:r>
              <a:rPr lang="en-US" sz="3600" dirty="0" smtClean="0">
                <a:solidFill>
                  <a:srgbClr val="000000"/>
                </a:solidFill>
              </a:rPr>
              <a:t> the rest of ADL!</a:t>
            </a:r>
            <a:endParaRPr lang="en-US" sz="3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711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Connector 49"/>
          <p:cNvCxnSpPr/>
          <p:nvPr/>
        </p:nvCxnSpPr>
        <p:spPr bwMode="auto">
          <a:xfrm flipV="1">
            <a:off x="3457222" y="3739444"/>
            <a:ext cx="1538111" cy="50800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40058" y="4868664"/>
            <a:ext cx="1887719" cy="1439002"/>
          </a:xfrm>
          <a:prstGeom prst="rect">
            <a:avLst/>
          </a:prstGeom>
        </p:spPr>
      </p:pic>
      <p:sp>
        <p:nvSpPr>
          <p:cNvPr id="91" name="Rounded Rectangle 90"/>
          <p:cNvSpPr/>
          <p:nvPr/>
        </p:nvSpPr>
        <p:spPr bwMode="auto">
          <a:xfrm>
            <a:off x="1636888" y="3471332"/>
            <a:ext cx="1905001" cy="1919112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An Evolution View of </a:t>
            </a:r>
            <a:r>
              <a:rPr lang="en-US" sz="2800" dirty="0" err="1" smtClean="0"/>
              <a:t>Intradomain</a:t>
            </a:r>
            <a:r>
              <a:rPr lang="en-US" sz="2800" dirty="0" smtClean="0"/>
              <a:t> Routing Toward SDN</a:t>
            </a:r>
            <a:endParaRPr lang="en-US" sz="2800" dirty="0"/>
          </a:p>
        </p:txBody>
      </p:sp>
      <p:sp>
        <p:nvSpPr>
          <p:cNvPr id="27" name="Rectangle 26"/>
          <p:cNvSpPr/>
          <p:nvPr/>
        </p:nvSpPr>
        <p:spPr>
          <a:xfrm>
            <a:off x="3291991" y="917279"/>
            <a:ext cx="23401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0" dirty="0" smtClean="0"/>
              <a:t>Distance Vector</a:t>
            </a:r>
            <a:endParaRPr lang="en-US" baseline="0" dirty="0"/>
          </a:p>
        </p:txBody>
      </p:sp>
      <p:sp>
        <p:nvSpPr>
          <p:cNvPr id="28" name="Rounded Rectangle 27"/>
          <p:cNvSpPr/>
          <p:nvPr/>
        </p:nvSpPr>
        <p:spPr bwMode="auto">
          <a:xfrm>
            <a:off x="409224" y="987779"/>
            <a:ext cx="7831666" cy="5432778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cxnSp>
        <p:nvCxnSpPr>
          <p:cNvPr id="49" name="Straight Connector 48"/>
          <p:cNvCxnSpPr/>
          <p:nvPr/>
        </p:nvCxnSpPr>
        <p:spPr bwMode="auto">
          <a:xfrm flipH="1">
            <a:off x="5686774" y="3993444"/>
            <a:ext cx="70556" cy="12135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/>
          <p:cNvCxnSpPr/>
          <p:nvPr/>
        </p:nvCxnSpPr>
        <p:spPr bwMode="auto">
          <a:xfrm flipH="1" flipV="1">
            <a:off x="3527779" y="5108223"/>
            <a:ext cx="1439332" cy="6914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4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1740341" y="4707468"/>
            <a:ext cx="1697126" cy="51928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ＭＳ Ｐゴシック" pitchFamily="-105" charset="-128"/>
                <a:cs typeface="ＭＳ Ｐゴシック" pitchFamily="-105" charset="-128"/>
              </a:rPr>
              <a:t>Datapath</a:t>
            </a:r>
            <a:endParaRPr kumimoji="0" lang="en-US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81" name="Rectangle 80"/>
          <p:cNvSpPr/>
          <p:nvPr/>
        </p:nvSpPr>
        <p:spPr bwMode="auto">
          <a:xfrm>
            <a:off x="1754452" y="3626555"/>
            <a:ext cx="1683014" cy="102447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hangingPunct="0"/>
            <a:r>
              <a:rPr lang="en-US" sz="2000" b="1" baseline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ＭＳ Ｐゴシック" pitchFamily="-105" charset="-128"/>
                <a:cs typeface="ＭＳ Ｐゴシック" pitchFamily="-105" charset="-128"/>
              </a:rPr>
              <a:t>Distributed Bellman </a:t>
            </a:r>
            <a:r>
              <a:rPr lang="en-US" sz="2000" b="1" baseline="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ＭＳ Ｐゴシック" pitchFamily="-105" charset="-128"/>
                <a:cs typeface="ＭＳ Ｐゴシック" pitchFamily="-105" charset="-128"/>
              </a:rPr>
              <a:t>Ford</a:t>
            </a:r>
            <a:endParaRPr lang="en-US" sz="2000" b="1" baseline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85" name="Rectangle 84"/>
          <p:cNvSpPr/>
          <p:nvPr/>
        </p:nvSpPr>
        <p:spPr bwMode="auto">
          <a:xfrm>
            <a:off x="1745987" y="4027314"/>
            <a:ext cx="1683014" cy="63500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hangingPunct="0"/>
            <a:r>
              <a:rPr lang="en-US" sz="2000" b="1" baseline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ＭＳ Ｐゴシック" pitchFamily="-105" charset="-128"/>
                <a:cs typeface="ＭＳ Ｐゴシック" pitchFamily="-105" charset="-128"/>
              </a:rPr>
              <a:t>Distributed </a:t>
            </a:r>
            <a:r>
              <a:rPr lang="en-US" sz="2000" b="1" baseline="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ＭＳ Ｐゴシック" pitchFamily="-105" charset="-128"/>
                <a:cs typeface="ＭＳ Ｐゴシック" pitchFamily="-105" charset="-128"/>
              </a:rPr>
              <a:t>Link State</a:t>
            </a:r>
            <a:endParaRPr lang="en-US" sz="2000" b="1" baseline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86" name="Rectangle 85"/>
          <p:cNvSpPr/>
          <p:nvPr/>
        </p:nvSpPr>
        <p:spPr bwMode="auto">
          <a:xfrm>
            <a:off x="1763889" y="3620906"/>
            <a:ext cx="1679222" cy="37253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baseline="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ＭＳ Ｐゴシック" pitchFamily="-105" charset="-128"/>
                <a:cs typeface="ＭＳ Ｐゴシック" pitchFamily="-105" charset="-128"/>
              </a:rPr>
              <a:t>Dijkstra</a:t>
            </a: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87" name="Rectangle 86"/>
          <p:cNvSpPr/>
          <p:nvPr/>
        </p:nvSpPr>
        <p:spPr bwMode="auto">
          <a:xfrm>
            <a:off x="1921435" y="1684867"/>
            <a:ext cx="5317565" cy="33302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hangingPunct="0"/>
            <a:r>
              <a:rPr lang="en-US" sz="2000" b="1" baseline="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ＭＳ Ｐゴシック" pitchFamily="-105" charset="-128"/>
                <a:cs typeface="ＭＳ Ｐゴシック" pitchFamily="-105" charset="-128"/>
              </a:rPr>
              <a:t>Logically Central Link State</a:t>
            </a:r>
            <a:endParaRPr lang="en-US" sz="2000" b="1" baseline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88" name="Rectangle 87"/>
          <p:cNvSpPr/>
          <p:nvPr/>
        </p:nvSpPr>
        <p:spPr bwMode="auto">
          <a:xfrm>
            <a:off x="1924253" y="1306693"/>
            <a:ext cx="5314747" cy="35842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 cap="flat" cmpd="sng" algn="ctr">
            <a:solidFill>
              <a:srgbClr val="66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baseline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ＭＳ Ｐゴシック" pitchFamily="-105" charset="-128"/>
                <a:cs typeface="ＭＳ Ｐゴシック" pitchFamily="-105" charset="-128"/>
              </a:rPr>
              <a:t>Control</a:t>
            </a: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ＭＳ Ｐゴシック" pitchFamily="-105" charset="-128"/>
              <a:cs typeface="ＭＳ Ｐゴシック" pitchFamily="-105" charset="-128"/>
            </a:endParaRP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6890" y="1285896"/>
            <a:ext cx="524932" cy="703773"/>
          </a:xfrm>
          <a:prstGeom prst="rect">
            <a:avLst/>
          </a:prstGeom>
        </p:spPr>
      </p:pic>
      <p:sp>
        <p:nvSpPr>
          <p:cNvPr id="94" name="Rounded Rectangle 93"/>
          <p:cNvSpPr/>
          <p:nvPr/>
        </p:nvSpPr>
        <p:spPr bwMode="auto">
          <a:xfrm>
            <a:off x="5006620" y="2283176"/>
            <a:ext cx="1905001" cy="1919112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95" name="Rectangle 94"/>
          <p:cNvSpPr/>
          <p:nvPr/>
        </p:nvSpPr>
        <p:spPr bwMode="auto">
          <a:xfrm>
            <a:off x="5110073" y="3519312"/>
            <a:ext cx="1697126" cy="51928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ＭＳ Ｐゴシック" pitchFamily="-105" charset="-128"/>
                <a:cs typeface="ＭＳ Ｐゴシック" pitchFamily="-105" charset="-128"/>
              </a:rPr>
              <a:t>Datapath</a:t>
            </a:r>
            <a:endParaRPr kumimoji="0" lang="en-US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96" name="Rectangle 95"/>
          <p:cNvSpPr/>
          <p:nvPr/>
        </p:nvSpPr>
        <p:spPr bwMode="auto">
          <a:xfrm>
            <a:off x="5124184" y="2438399"/>
            <a:ext cx="1683014" cy="102447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hangingPunct="0"/>
            <a:r>
              <a:rPr lang="en-US" sz="2000" b="1" baseline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ＭＳ Ｐゴシック" pitchFamily="-105" charset="-128"/>
                <a:cs typeface="ＭＳ Ｐゴシック" pitchFamily="-105" charset="-128"/>
              </a:rPr>
              <a:t>Distributed Bellman </a:t>
            </a:r>
            <a:r>
              <a:rPr lang="en-US" sz="2000" b="1" baseline="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ＭＳ Ｐゴシック" pitchFamily="-105" charset="-128"/>
                <a:cs typeface="ＭＳ Ｐゴシック" pitchFamily="-105" charset="-128"/>
              </a:rPr>
              <a:t>Ford</a:t>
            </a:r>
            <a:endParaRPr lang="en-US" sz="2000" b="1" baseline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97" name="Rounded Rectangle 96"/>
          <p:cNvSpPr/>
          <p:nvPr/>
        </p:nvSpPr>
        <p:spPr bwMode="auto">
          <a:xfrm>
            <a:off x="4933244" y="4453464"/>
            <a:ext cx="1905001" cy="1919112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98" name="Rectangle 97"/>
          <p:cNvSpPr/>
          <p:nvPr/>
        </p:nvSpPr>
        <p:spPr bwMode="auto">
          <a:xfrm>
            <a:off x="5022586" y="5689600"/>
            <a:ext cx="1697126" cy="51928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ＭＳ Ｐゴシック" pitchFamily="-105" charset="-128"/>
                <a:cs typeface="ＭＳ Ｐゴシック" pitchFamily="-105" charset="-128"/>
              </a:rPr>
              <a:t>Datapath</a:t>
            </a:r>
            <a:endParaRPr kumimoji="0" lang="en-US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99" name="Rectangle 98"/>
          <p:cNvSpPr/>
          <p:nvPr/>
        </p:nvSpPr>
        <p:spPr bwMode="auto">
          <a:xfrm>
            <a:off x="5036697" y="4608687"/>
            <a:ext cx="1683014" cy="102447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hangingPunct="0"/>
            <a:r>
              <a:rPr lang="en-US" sz="2000" b="1" baseline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ＭＳ Ｐゴシック" pitchFamily="-105" charset="-128"/>
                <a:cs typeface="ＭＳ Ｐゴシック" pitchFamily="-105" charset="-128"/>
              </a:rPr>
              <a:t>Distributed Bellman </a:t>
            </a:r>
            <a:r>
              <a:rPr lang="en-US" sz="2000" b="1" baseline="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ＭＳ Ｐゴシック" pitchFamily="-105" charset="-128"/>
                <a:cs typeface="ＭＳ Ｐゴシック" pitchFamily="-105" charset="-128"/>
              </a:rPr>
              <a:t>Ford</a:t>
            </a:r>
            <a:endParaRPr lang="en-US" sz="2000" b="1" baseline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ＭＳ Ｐゴシック" pitchFamily="-105" charset="-128"/>
              <a:cs typeface="ＭＳ Ｐゴシック" pitchFamily="-105" charset="-128"/>
            </a:endParaRPr>
          </a:p>
        </p:txBody>
      </p:sp>
      <p:cxnSp>
        <p:nvCxnSpPr>
          <p:cNvPr id="20" name="Straight Arrow Connector 19"/>
          <p:cNvCxnSpPr/>
          <p:nvPr/>
        </p:nvCxnSpPr>
        <p:spPr bwMode="auto">
          <a:xfrm flipV="1">
            <a:off x="3457222" y="3162300"/>
            <a:ext cx="1666962" cy="9299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triangle" w="lg" len="med"/>
            <a:tailEnd type="triangle" w="lg" len="med"/>
          </a:ln>
          <a:effectLst/>
        </p:spPr>
      </p:cxnSp>
      <p:cxnSp>
        <p:nvCxnSpPr>
          <p:cNvPr id="21" name="Straight Arrow Connector 20"/>
          <p:cNvCxnSpPr>
            <a:endCxn id="99" idx="1"/>
          </p:cNvCxnSpPr>
          <p:nvPr/>
        </p:nvCxnSpPr>
        <p:spPr bwMode="auto">
          <a:xfrm>
            <a:off x="3443111" y="4459111"/>
            <a:ext cx="1593586" cy="6618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triangle" w="lg" len="med"/>
            <a:tailEnd type="triangle" w="lg" len="med"/>
          </a:ln>
          <a:effectLst/>
        </p:spPr>
      </p:cxnSp>
      <p:sp>
        <p:nvSpPr>
          <p:cNvPr id="26" name="Freeform 25"/>
          <p:cNvSpPr/>
          <p:nvPr/>
        </p:nvSpPr>
        <p:spPr>
          <a:xfrm>
            <a:off x="6721165" y="3118554"/>
            <a:ext cx="830182" cy="2328334"/>
          </a:xfrm>
          <a:custGeom>
            <a:avLst/>
            <a:gdLst>
              <a:gd name="connsiteX0" fmla="*/ 70556 w 707460"/>
              <a:gd name="connsiteY0" fmla="*/ 0 h 2483555"/>
              <a:gd name="connsiteX1" fmla="*/ 691445 w 707460"/>
              <a:gd name="connsiteY1" fmla="*/ 635000 h 2483555"/>
              <a:gd name="connsiteX2" fmla="*/ 479778 w 707460"/>
              <a:gd name="connsiteY2" fmla="*/ 1651000 h 2483555"/>
              <a:gd name="connsiteX3" fmla="*/ 0 w 707460"/>
              <a:gd name="connsiteY3" fmla="*/ 2483555 h 2483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460" h="2483555">
                <a:moveTo>
                  <a:pt x="70556" y="0"/>
                </a:moveTo>
                <a:cubicBezTo>
                  <a:pt x="346898" y="179916"/>
                  <a:pt x="623241" y="359833"/>
                  <a:pt x="691445" y="635000"/>
                </a:cubicBezTo>
                <a:cubicBezTo>
                  <a:pt x="759649" y="910167"/>
                  <a:pt x="595019" y="1342908"/>
                  <a:pt x="479778" y="1651000"/>
                </a:cubicBezTo>
                <a:cubicBezTo>
                  <a:pt x="364537" y="1959092"/>
                  <a:pt x="0" y="2483555"/>
                  <a:pt x="0" y="2483555"/>
                </a:cubicBezTo>
              </a:path>
            </a:pathLst>
          </a:custGeom>
          <a:ln>
            <a:solidFill>
              <a:schemeClr val="accent6">
                <a:lumMod val="50000"/>
              </a:schemeClr>
            </a:solidFill>
            <a:headEnd type="triangle" w="lg" len="med"/>
            <a:tailEnd type="triangle" w="lg" len="med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07" name="Rectangle 106"/>
          <p:cNvSpPr/>
          <p:nvPr/>
        </p:nvSpPr>
        <p:spPr bwMode="auto">
          <a:xfrm>
            <a:off x="5129831" y="2825047"/>
            <a:ext cx="1683014" cy="63500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hangingPunct="0"/>
            <a:r>
              <a:rPr lang="en-US" sz="2000" b="1" baseline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ＭＳ Ｐゴシック" pitchFamily="-105" charset="-128"/>
                <a:cs typeface="ＭＳ Ｐゴシック" pitchFamily="-105" charset="-128"/>
              </a:rPr>
              <a:t>Distributed </a:t>
            </a:r>
            <a:r>
              <a:rPr lang="en-US" sz="2000" b="1" baseline="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ＭＳ Ｐゴシック" pitchFamily="-105" charset="-128"/>
                <a:cs typeface="ＭＳ Ｐゴシック" pitchFamily="-105" charset="-128"/>
              </a:rPr>
              <a:t>Link State</a:t>
            </a:r>
            <a:endParaRPr lang="en-US" sz="2000" b="1" baseline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08" name="Rectangle 107"/>
          <p:cNvSpPr/>
          <p:nvPr/>
        </p:nvSpPr>
        <p:spPr bwMode="auto">
          <a:xfrm>
            <a:off x="5042342" y="4995336"/>
            <a:ext cx="1683014" cy="63500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hangingPunct="0"/>
            <a:r>
              <a:rPr lang="en-US" sz="2000" b="1" baseline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ＭＳ Ｐゴシック" pitchFamily="-105" charset="-128"/>
                <a:cs typeface="ＭＳ Ｐゴシック" pitchFamily="-105" charset="-128"/>
              </a:rPr>
              <a:t>Distributed </a:t>
            </a:r>
            <a:r>
              <a:rPr lang="en-US" sz="2000" b="1" baseline="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ＭＳ Ｐゴシック" pitchFamily="-105" charset="-128"/>
                <a:cs typeface="ＭＳ Ｐゴシック" pitchFamily="-105" charset="-128"/>
              </a:rPr>
              <a:t>Link State</a:t>
            </a:r>
            <a:endParaRPr lang="en-US" sz="2000" b="1" baseline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09" name="Rectangle 108"/>
          <p:cNvSpPr/>
          <p:nvPr/>
        </p:nvSpPr>
        <p:spPr bwMode="auto">
          <a:xfrm>
            <a:off x="5105401" y="2418639"/>
            <a:ext cx="1679222" cy="37253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baseline="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ＭＳ Ｐゴシック" pitchFamily="-105" charset="-128"/>
                <a:cs typeface="ＭＳ Ｐゴシック" pitchFamily="-105" charset="-128"/>
              </a:rPr>
              <a:t>Dijkstra</a:t>
            </a: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10" name="Rectangle 109"/>
          <p:cNvSpPr/>
          <p:nvPr/>
        </p:nvSpPr>
        <p:spPr bwMode="auto">
          <a:xfrm>
            <a:off x="5046135" y="4603039"/>
            <a:ext cx="1679222" cy="37253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baseline="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ＭＳ Ｐゴシック" pitchFamily="-105" charset="-128"/>
                <a:cs typeface="ＭＳ Ｐゴシック" pitchFamily="-105" charset="-128"/>
              </a:rPr>
              <a:t>Dijkstra</a:t>
            </a: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3613724" y="914459"/>
            <a:ext cx="15534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0" dirty="0" smtClean="0"/>
              <a:t>Link State</a:t>
            </a:r>
            <a:endParaRPr lang="en-US" baseline="0" dirty="0"/>
          </a:p>
        </p:txBody>
      </p:sp>
      <p:sp>
        <p:nvSpPr>
          <p:cNvPr id="113" name="Rectangle 112"/>
          <p:cNvSpPr/>
          <p:nvPr/>
        </p:nvSpPr>
        <p:spPr>
          <a:xfrm>
            <a:off x="4135835" y="928568"/>
            <a:ext cx="8344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0" dirty="0" smtClean="0"/>
              <a:t>SDN</a:t>
            </a:r>
            <a:endParaRPr lang="en-US" baseline="0" dirty="0"/>
          </a:p>
        </p:txBody>
      </p:sp>
      <p:cxnSp>
        <p:nvCxnSpPr>
          <p:cNvPr id="114" name="Straight Arrow Connector 113"/>
          <p:cNvCxnSpPr/>
          <p:nvPr/>
        </p:nvCxnSpPr>
        <p:spPr bwMode="auto">
          <a:xfrm flipV="1">
            <a:off x="2441222" y="2032000"/>
            <a:ext cx="14111" cy="14675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660066"/>
            </a:solidFill>
            <a:prstDash val="solid"/>
            <a:round/>
            <a:headEnd type="triangle" w="lg" len="med"/>
            <a:tailEnd type="triangle" w="lg" len="med"/>
          </a:ln>
          <a:effectLst/>
        </p:spPr>
      </p:cxnSp>
      <p:cxnSp>
        <p:nvCxnSpPr>
          <p:cNvPr id="116" name="Straight Arrow Connector 115"/>
          <p:cNvCxnSpPr/>
          <p:nvPr/>
        </p:nvCxnSpPr>
        <p:spPr bwMode="auto">
          <a:xfrm flipH="1" flipV="1">
            <a:off x="5486401" y="2015067"/>
            <a:ext cx="2823" cy="3132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660066"/>
            </a:solidFill>
            <a:prstDash val="solid"/>
            <a:round/>
            <a:headEnd type="triangle" w="lg" len="med"/>
            <a:tailEnd type="triangle" w="lg" len="med"/>
          </a:ln>
          <a:effectLst/>
        </p:spPr>
      </p:cxnSp>
      <p:sp>
        <p:nvSpPr>
          <p:cNvPr id="118" name="Freeform 117"/>
          <p:cNvSpPr/>
          <p:nvPr/>
        </p:nvSpPr>
        <p:spPr>
          <a:xfrm>
            <a:off x="6603998" y="2017891"/>
            <a:ext cx="664641" cy="2483553"/>
          </a:xfrm>
          <a:custGeom>
            <a:avLst/>
            <a:gdLst>
              <a:gd name="connsiteX0" fmla="*/ 141111 w 664641"/>
              <a:gd name="connsiteY0" fmla="*/ 0 h 2822223"/>
              <a:gd name="connsiteX1" fmla="*/ 663222 w 664641"/>
              <a:gd name="connsiteY1" fmla="*/ 1608667 h 2822223"/>
              <a:gd name="connsiteX2" fmla="*/ 0 w 664641"/>
              <a:gd name="connsiteY2" fmla="*/ 2822223 h 2822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4641" h="2822223">
                <a:moveTo>
                  <a:pt x="141111" y="0"/>
                </a:moveTo>
                <a:cubicBezTo>
                  <a:pt x="413926" y="569148"/>
                  <a:pt x="686741" y="1138297"/>
                  <a:pt x="663222" y="1608667"/>
                </a:cubicBezTo>
                <a:cubicBezTo>
                  <a:pt x="639704" y="2079038"/>
                  <a:pt x="0" y="2822223"/>
                  <a:pt x="0" y="2822223"/>
                </a:cubicBezTo>
              </a:path>
            </a:pathLst>
          </a:custGeom>
          <a:ln>
            <a:solidFill>
              <a:srgbClr val="660066"/>
            </a:solidFill>
            <a:headEnd type="triangle" w="lg" len="med"/>
            <a:tailEnd type="triangle" w="lg" len="med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50805" y="2074393"/>
            <a:ext cx="203132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baseline="0" dirty="0" smtClean="0">
                <a:solidFill>
                  <a:srgbClr val="660066"/>
                </a:solidFill>
              </a:rPr>
              <a:t>notification/</a:t>
            </a:r>
          </a:p>
          <a:p>
            <a:pPr algn="r"/>
            <a:r>
              <a:rPr lang="en-US" sz="2000" baseline="0" dirty="0" smtClean="0">
                <a:solidFill>
                  <a:srgbClr val="660066"/>
                </a:solidFill>
              </a:rPr>
              <a:t>management/</a:t>
            </a:r>
            <a:br>
              <a:rPr lang="en-US" sz="2000" baseline="0" dirty="0" smtClean="0">
                <a:solidFill>
                  <a:srgbClr val="660066"/>
                </a:solidFill>
              </a:rPr>
            </a:br>
            <a:r>
              <a:rPr lang="en-US" sz="2000" baseline="0" dirty="0" smtClean="0">
                <a:solidFill>
                  <a:srgbClr val="660066"/>
                </a:solidFill>
              </a:rPr>
              <a:t>control</a:t>
            </a:r>
          </a:p>
          <a:p>
            <a:pPr algn="r"/>
            <a:r>
              <a:rPr lang="en-US" sz="2000" baseline="0" dirty="0" smtClean="0">
                <a:solidFill>
                  <a:srgbClr val="660066"/>
                </a:solidFill>
              </a:rPr>
              <a:t>protocol</a:t>
            </a:r>
            <a:endParaRPr lang="en-US" sz="2000" baseline="0" dirty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800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4201 -0.34167 " pathEditMode="relative" ptsTypes="AA">
                                      <p:cBhvr>
                                        <p:cTn id="48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8646 -0.19352 " pathEditMode="relative" ptsTypes="AA">
                                      <p:cBhvr>
                                        <p:cTn id="55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0643 -0.5 " pathEditMode="relative" ptsTypes="AA">
                                      <p:cBhvr>
                                        <p:cTn id="62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476 -0.33935 " pathEditMode="relative" ptsTypes="AA">
                                      <p:cBhvr>
                                        <p:cTn id="73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3541 -0.15857 " pathEditMode="relative" ptsTypes="AA">
                                      <p:cBhvr>
                                        <p:cTn id="81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1093 -0.47523 " pathEditMode="relative" ptsTypes="AA">
                                      <p:cBhvr>
                                        <p:cTn id="88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81" grpId="0" animBg="1"/>
      <p:bldP spid="85" grpId="0" animBg="1"/>
      <p:bldP spid="85" grpId="1" animBg="1"/>
      <p:bldP spid="85" grpId="2" animBg="1"/>
      <p:bldP spid="86" grpId="0" animBg="1"/>
      <p:bldP spid="86" grpId="1" animBg="1"/>
      <p:bldP spid="86" grpId="2" animBg="1"/>
      <p:bldP spid="87" grpId="0" animBg="1"/>
      <p:bldP spid="88" grpId="0" animBg="1"/>
      <p:bldP spid="96" grpId="0" animBg="1"/>
      <p:bldP spid="99" grpId="0" animBg="1"/>
      <p:bldP spid="26" grpId="0" animBg="1"/>
      <p:bldP spid="107" grpId="0" animBg="1"/>
      <p:bldP spid="107" grpId="1" animBg="1"/>
      <p:bldP spid="107" grpId="2" animBg="1"/>
      <p:bldP spid="108" grpId="0" animBg="1"/>
      <p:bldP spid="108" grpId="1" animBg="1"/>
      <p:bldP spid="108" grpId="2" animBg="1"/>
      <p:bldP spid="109" grpId="0" animBg="1"/>
      <p:bldP spid="109" grpId="1" animBg="1"/>
      <p:bldP spid="109" grpId="2" animBg="1"/>
      <p:bldP spid="110" grpId="0" animBg="1"/>
      <p:bldP spid="110" grpId="1" animBg="1"/>
      <p:bldP spid="110" grpId="2" animBg="1"/>
      <p:bldP spid="111" grpId="0"/>
      <p:bldP spid="111" grpId="1"/>
      <p:bldP spid="113" grpId="0"/>
      <p:bldP spid="118" grpId="0" animBg="1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Why SDN (A “Wiseman” View)?</a:t>
            </a:r>
            <a:endParaRPr lang="en-US" sz="1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746" y="1004713"/>
            <a:ext cx="8856662" cy="5155835"/>
          </a:xfrm>
        </p:spPr>
        <p:txBody>
          <a:bodyPr>
            <a:noAutofit/>
          </a:bodyPr>
          <a:lstStyle/>
          <a:p>
            <a:r>
              <a:rPr lang="en-US" altLang="ja-JP" sz="3600" dirty="0" smtClean="0">
                <a:ea typeface="ＭＳ Ｐゴシック" charset="0"/>
                <a:cs typeface="ＭＳ Ｐゴシック" charset="0"/>
              </a:rPr>
              <a:t>Distributed computing is hard, e.g.,</a:t>
            </a:r>
          </a:p>
          <a:p>
            <a:pPr lvl="1"/>
            <a:r>
              <a:rPr lang="en-US" altLang="ja-JP" dirty="0" smtClean="0">
                <a:ea typeface="ＭＳ Ｐゴシック" charset="0"/>
                <a:cs typeface="ＭＳ Ｐゴシック" charset="0"/>
              </a:rPr>
              <a:t>FLP Impossibility Theorem</a:t>
            </a:r>
          </a:p>
          <a:p>
            <a:pPr lvl="1"/>
            <a:r>
              <a:rPr lang="en-US" altLang="ja-JP" dirty="0" smtClean="0">
                <a:ea typeface="ＭＳ Ｐゴシック" charset="0"/>
                <a:cs typeface="ＭＳ Ｐゴシック" charset="0"/>
              </a:rPr>
              <a:t>Arrow’s Impossibility Theorem</a:t>
            </a:r>
          </a:p>
          <a:p>
            <a:pPr lvl="1"/>
            <a:endParaRPr lang="en-US" altLang="ja-JP" dirty="0">
              <a:ea typeface="ＭＳ Ｐゴシック" charset="0"/>
              <a:cs typeface="ＭＳ Ｐゴシック" charset="0"/>
            </a:endParaRPr>
          </a:p>
          <a:p>
            <a:r>
              <a:rPr lang="en-US" altLang="ja-JP" dirty="0" smtClean="0">
                <a:ea typeface="ＭＳ Ｐゴシック" charset="0"/>
                <a:cs typeface="ＭＳ Ｐゴシック" charset="0"/>
              </a:rPr>
              <a:t>Achieved good design for only few specific tasks (e.g., state distribution, leader election)</a:t>
            </a:r>
            <a:r>
              <a:rPr lang="en-US" altLang="ja-JP" dirty="0">
                <a:ea typeface="ＭＳ Ｐゴシック" charset="0"/>
                <a:cs typeface="ＭＳ Ｐゴシック" charset="0"/>
              </a:rPr>
              <a:t>.</a:t>
            </a:r>
            <a:r>
              <a:rPr lang="en-US" altLang="ja-JP" dirty="0" smtClean="0">
                <a:ea typeface="ＭＳ Ｐゴシック" charset="0"/>
                <a:cs typeface="ＭＳ Ｐゴシック" charset="0"/>
              </a:rPr>
              <a:t> Hence, one can consider SDN as a way of moving away from generic distributed computing, by focusing on utilizing the few well-understood primitives, in particular logically centralized state.</a:t>
            </a:r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5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02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What is SDN: a “</a:t>
            </a:r>
            <a:r>
              <a:rPr lang="en-US" sz="2800" dirty="0" err="1" smtClean="0"/>
              <a:t>Whitebox</a:t>
            </a:r>
            <a:r>
              <a:rPr lang="en-US" sz="2800" dirty="0" smtClean="0"/>
              <a:t>”/Programmable-Network View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413" y="804333"/>
            <a:ext cx="8856662" cy="5520267"/>
          </a:xfrm>
        </p:spPr>
        <p:txBody>
          <a:bodyPr/>
          <a:lstStyle/>
          <a:p>
            <a:r>
              <a:rPr lang="en-US" sz="2400" dirty="0" smtClean="0"/>
              <a:t>Separation of switch hardware and software, or at least more programmable software on hardware.</a:t>
            </a:r>
            <a:endParaRPr lang="en-US" sz="2400" dirty="0"/>
          </a:p>
        </p:txBody>
      </p:sp>
      <p:sp>
        <p:nvSpPr>
          <p:cNvPr id="8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6</a:t>
            </a:fld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12889" y="1538168"/>
            <a:ext cx="4134555" cy="4952944"/>
            <a:chOff x="112889" y="1538168"/>
            <a:chExt cx="4134555" cy="4952944"/>
          </a:xfrm>
        </p:grpSpPr>
        <p:grpSp>
          <p:nvGrpSpPr>
            <p:cNvPr id="48" name="Group 47"/>
            <p:cNvGrpSpPr/>
            <p:nvPr/>
          </p:nvGrpSpPr>
          <p:grpSpPr>
            <a:xfrm>
              <a:off x="2128095" y="2494910"/>
              <a:ext cx="1585561" cy="1058333"/>
              <a:chOff x="973667" y="2525889"/>
              <a:chExt cx="1439333" cy="1058333"/>
            </a:xfrm>
          </p:grpSpPr>
          <p:sp>
            <p:nvSpPr>
              <p:cNvPr id="51" name="Rounded Rectangle 50"/>
              <p:cNvSpPr/>
              <p:nvPr/>
            </p:nvSpPr>
            <p:spPr bwMode="auto">
              <a:xfrm>
                <a:off x="973667" y="2525889"/>
                <a:ext cx="1439333" cy="1058333"/>
              </a:xfrm>
              <a:prstGeom prst="round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-2500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 bwMode="auto">
              <a:xfrm>
                <a:off x="1058332" y="3090334"/>
                <a:ext cx="1255889" cy="437445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1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ＭＳ Ｐゴシック" pitchFamily="-105" charset="-128"/>
                    <a:cs typeface="ＭＳ Ｐゴシック" pitchFamily="-105" charset="-128"/>
                  </a:rPr>
                  <a:t>HardwareB</a:t>
                </a: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 bwMode="auto">
              <a:xfrm>
                <a:off x="1058333" y="2610555"/>
                <a:ext cx="1255889" cy="46284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800" b="1" baseline="0" dirty="0" err="1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ＭＳ Ｐゴシック" pitchFamily="-105" charset="-128"/>
                    <a:cs typeface="ＭＳ Ｐゴシック" pitchFamily="-105" charset="-128"/>
                  </a:rPr>
                  <a:t>SoftwareB</a:t>
                </a: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</p:grp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5777" y="4459443"/>
              <a:ext cx="1608666" cy="1439002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192438" y="3753555"/>
              <a:ext cx="1585561" cy="1058333"/>
              <a:chOff x="973667" y="2525889"/>
              <a:chExt cx="1439333" cy="1058333"/>
            </a:xfrm>
          </p:grpSpPr>
          <p:sp>
            <p:nvSpPr>
              <p:cNvPr id="7" name="Rounded Rectangle 6"/>
              <p:cNvSpPr/>
              <p:nvPr/>
            </p:nvSpPr>
            <p:spPr bwMode="auto">
              <a:xfrm>
                <a:off x="973667" y="2525889"/>
                <a:ext cx="1439333" cy="1058333"/>
              </a:xfrm>
              <a:prstGeom prst="round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-2500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 bwMode="auto">
              <a:xfrm>
                <a:off x="1058332" y="3090334"/>
                <a:ext cx="1255889" cy="437445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1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ＭＳ Ｐゴシック" pitchFamily="-105" charset="-128"/>
                    <a:cs typeface="ＭＳ Ｐゴシック" pitchFamily="-105" charset="-128"/>
                  </a:rPr>
                  <a:t>HardwareA</a:t>
                </a: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 bwMode="auto">
              <a:xfrm>
                <a:off x="1058333" y="2610555"/>
                <a:ext cx="1255889" cy="46284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800" b="1" baseline="0" dirty="0" err="1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ＭＳ Ｐゴシック" pitchFamily="-105" charset="-128"/>
                    <a:cs typeface="ＭＳ Ｐゴシック" pitchFamily="-105" charset="-128"/>
                  </a:rPr>
                  <a:t>SoftwareA</a:t>
                </a: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</p:grpSp>
        <p:sp>
          <p:nvSpPr>
            <p:cNvPr id="27" name="Rectangle 26"/>
            <p:cNvSpPr/>
            <p:nvPr/>
          </p:nvSpPr>
          <p:spPr>
            <a:xfrm>
              <a:off x="1372881" y="1538168"/>
              <a:ext cx="16102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aseline="0" dirty="0" smtClean="0"/>
                <a:t>Traditional</a:t>
              </a:r>
              <a:endParaRPr lang="en-US" baseline="0" dirty="0"/>
            </a:p>
          </p:txBody>
        </p:sp>
        <p:sp>
          <p:nvSpPr>
            <p:cNvPr id="28" name="Rounded Rectangle 27"/>
            <p:cNvSpPr/>
            <p:nvPr/>
          </p:nvSpPr>
          <p:spPr bwMode="auto">
            <a:xfrm>
              <a:off x="112889" y="1566334"/>
              <a:ext cx="4134555" cy="4924778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cxnSp>
          <p:nvCxnSpPr>
            <p:cNvPr id="49" name="Straight Connector 48"/>
            <p:cNvCxnSpPr>
              <a:stCxn id="7" idx="3"/>
            </p:cNvCxnSpPr>
            <p:nvPr/>
          </p:nvCxnSpPr>
          <p:spPr bwMode="auto">
            <a:xfrm flipV="1">
              <a:off x="1777999" y="3578924"/>
              <a:ext cx="646717" cy="70379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>
              <a:endCxn id="51" idx="2"/>
            </p:cNvCxnSpPr>
            <p:nvPr/>
          </p:nvCxnSpPr>
          <p:spPr bwMode="auto">
            <a:xfrm flipV="1">
              <a:off x="2858911" y="3553243"/>
              <a:ext cx="61965" cy="15634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/>
            <p:cNvCxnSpPr/>
            <p:nvPr/>
          </p:nvCxnSpPr>
          <p:spPr bwMode="auto">
            <a:xfrm flipH="1" flipV="1">
              <a:off x="1820333" y="4642557"/>
              <a:ext cx="409223" cy="47977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55" name="Group 54"/>
            <p:cNvGrpSpPr/>
            <p:nvPr/>
          </p:nvGrpSpPr>
          <p:grpSpPr>
            <a:xfrm>
              <a:off x="2267665" y="5110225"/>
              <a:ext cx="1585561" cy="1058333"/>
              <a:chOff x="973667" y="2525889"/>
              <a:chExt cx="1439333" cy="1058333"/>
            </a:xfrm>
          </p:grpSpPr>
          <p:sp>
            <p:nvSpPr>
              <p:cNvPr id="57" name="Rounded Rectangle 56"/>
              <p:cNvSpPr/>
              <p:nvPr/>
            </p:nvSpPr>
            <p:spPr bwMode="auto">
              <a:xfrm>
                <a:off x="973667" y="2525889"/>
                <a:ext cx="1439333" cy="1058333"/>
              </a:xfrm>
              <a:prstGeom prst="round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-2500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 bwMode="auto">
              <a:xfrm>
                <a:off x="1058332" y="3090334"/>
                <a:ext cx="1255889" cy="437445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1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ＭＳ Ｐゴシック" pitchFamily="-105" charset="-128"/>
                    <a:cs typeface="ＭＳ Ｐゴシック" pitchFamily="-105" charset="-128"/>
                  </a:rPr>
                  <a:t>HardwareC</a:t>
                </a: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 bwMode="auto">
              <a:xfrm>
                <a:off x="1058333" y="2610555"/>
                <a:ext cx="1255889" cy="46284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800" b="1" baseline="0" dirty="0" err="1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ＭＳ Ｐゴシック" pitchFamily="-105" charset="-128"/>
                    <a:cs typeface="ＭＳ Ｐゴシック" pitchFamily="-105" charset="-128"/>
                  </a:rPr>
                  <a:t>SoftwareC</a:t>
                </a: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</p:grpSp>
      </p:grpSp>
      <p:grpSp>
        <p:nvGrpSpPr>
          <p:cNvPr id="63" name="Group 62"/>
          <p:cNvGrpSpPr/>
          <p:nvPr/>
        </p:nvGrpSpPr>
        <p:grpSpPr>
          <a:xfrm>
            <a:off x="4627211" y="1523807"/>
            <a:ext cx="4134555" cy="4952944"/>
            <a:chOff x="112889" y="1538168"/>
            <a:chExt cx="4134555" cy="4952944"/>
          </a:xfrm>
        </p:grpSpPr>
        <p:grpSp>
          <p:nvGrpSpPr>
            <p:cNvPr id="64" name="Group 63"/>
            <p:cNvGrpSpPr/>
            <p:nvPr/>
          </p:nvGrpSpPr>
          <p:grpSpPr>
            <a:xfrm>
              <a:off x="2128095" y="2494910"/>
              <a:ext cx="1585561" cy="1058333"/>
              <a:chOff x="973667" y="2525889"/>
              <a:chExt cx="1439333" cy="1058333"/>
            </a:xfrm>
          </p:grpSpPr>
          <p:sp>
            <p:nvSpPr>
              <p:cNvPr id="87" name="Rounded Rectangle 86"/>
              <p:cNvSpPr/>
              <p:nvPr/>
            </p:nvSpPr>
            <p:spPr bwMode="auto">
              <a:xfrm>
                <a:off x="973667" y="2525889"/>
                <a:ext cx="1439333" cy="1058333"/>
              </a:xfrm>
              <a:prstGeom prst="round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-2500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 bwMode="auto">
              <a:xfrm>
                <a:off x="1058332" y="3090334"/>
                <a:ext cx="1255889" cy="437445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1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ＭＳ Ｐゴシック" pitchFamily="-105" charset="-128"/>
                    <a:cs typeface="ＭＳ Ｐゴシック" pitchFamily="-105" charset="-128"/>
                  </a:rPr>
                  <a:t>HardwareB</a:t>
                </a: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1058333" y="2610555"/>
                <a:ext cx="1255889" cy="46284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800" b="1" baseline="0" dirty="0" err="1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ＭＳ Ｐゴシック" pitchFamily="-105" charset="-128"/>
                    <a:cs typeface="ＭＳ Ｐゴシック" pitchFamily="-105" charset="-128"/>
                  </a:rPr>
                  <a:t>SoftwareC</a:t>
                </a: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192438" y="3753555"/>
              <a:ext cx="1585561" cy="1058333"/>
              <a:chOff x="973667" y="2525889"/>
              <a:chExt cx="1439333" cy="1058333"/>
            </a:xfrm>
          </p:grpSpPr>
          <p:sp>
            <p:nvSpPr>
              <p:cNvPr id="84" name="Rounded Rectangle 83"/>
              <p:cNvSpPr/>
              <p:nvPr/>
            </p:nvSpPr>
            <p:spPr bwMode="auto">
              <a:xfrm>
                <a:off x="973667" y="2525889"/>
                <a:ext cx="1439333" cy="1058333"/>
              </a:xfrm>
              <a:prstGeom prst="round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-2500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 bwMode="auto">
              <a:xfrm>
                <a:off x="1058332" y="3090334"/>
                <a:ext cx="1255889" cy="437445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1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ＭＳ Ｐゴシック" pitchFamily="-105" charset="-128"/>
                    <a:cs typeface="ＭＳ Ｐゴシック" pitchFamily="-105" charset="-128"/>
                  </a:rPr>
                  <a:t>HardwareA</a:t>
                </a: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86" name="Rectangle 85"/>
              <p:cNvSpPr/>
              <p:nvPr/>
            </p:nvSpPr>
            <p:spPr bwMode="auto">
              <a:xfrm>
                <a:off x="1058333" y="2610555"/>
                <a:ext cx="1255889" cy="46284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800" b="1" baseline="0" dirty="0" err="1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ＭＳ Ｐゴシック" pitchFamily="-105" charset="-128"/>
                    <a:cs typeface="ＭＳ Ｐゴシック" pitchFamily="-105" charset="-128"/>
                  </a:rPr>
                  <a:t>SoftwareC</a:t>
                </a: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</p:grpSp>
        <p:sp>
          <p:nvSpPr>
            <p:cNvPr id="67" name="Rectangle 66"/>
            <p:cNvSpPr/>
            <p:nvPr/>
          </p:nvSpPr>
          <p:spPr>
            <a:xfrm>
              <a:off x="1372881" y="1538168"/>
              <a:ext cx="14676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aseline="0" dirty="0" err="1" smtClean="0"/>
                <a:t>Whitebox</a:t>
              </a:r>
              <a:endParaRPr lang="en-US" baseline="0" dirty="0"/>
            </a:p>
          </p:txBody>
        </p:sp>
        <p:sp>
          <p:nvSpPr>
            <p:cNvPr id="68" name="Rounded Rectangle 67"/>
            <p:cNvSpPr/>
            <p:nvPr/>
          </p:nvSpPr>
          <p:spPr bwMode="auto">
            <a:xfrm>
              <a:off x="112889" y="1566334"/>
              <a:ext cx="4134555" cy="4924778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cxnSp>
          <p:nvCxnSpPr>
            <p:cNvPr id="71" name="Straight Connector 70"/>
            <p:cNvCxnSpPr>
              <a:stCxn id="84" idx="3"/>
            </p:cNvCxnSpPr>
            <p:nvPr/>
          </p:nvCxnSpPr>
          <p:spPr bwMode="auto">
            <a:xfrm flipV="1">
              <a:off x="1777999" y="3578924"/>
              <a:ext cx="646717" cy="70379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" name="Straight Connector 71"/>
            <p:cNvCxnSpPr>
              <a:endCxn id="87" idx="2"/>
            </p:cNvCxnSpPr>
            <p:nvPr/>
          </p:nvCxnSpPr>
          <p:spPr bwMode="auto">
            <a:xfrm flipV="1">
              <a:off x="2858911" y="3553243"/>
              <a:ext cx="61965" cy="15634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4" name="Straight Connector 73"/>
            <p:cNvCxnSpPr/>
            <p:nvPr/>
          </p:nvCxnSpPr>
          <p:spPr bwMode="auto">
            <a:xfrm flipH="1" flipV="1">
              <a:off x="1820333" y="4642557"/>
              <a:ext cx="409223" cy="47977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77" name="Group 76"/>
            <p:cNvGrpSpPr/>
            <p:nvPr/>
          </p:nvGrpSpPr>
          <p:grpSpPr>
            <a:xfrm>
              <a:off x="2267665" y="5110225"/>
              <a:ext cx="1585561" cy="1058333"/>
              <a:chOff x="973667" y="2525889"/>
              <a:chExt cx="1439333" cy="1058333"/>
            </a:xfrm>
          </p:grpSpPr>
          <p:sp>
            <p:nvSpPr>
              <p:cNvPr id="81" name="Rounded Rectangle 80"/>
              <p:cNvSpPr/>
              <p:nvPr/>
            </p:nvSpPr>
            <p:spPr bwMode="auto">
              <a:xfrm>
                <a:off x="973667" y="2525889"/>
                <a:ext cx="1439333" cy="1058333"/>
              </a:xfrm>
              <a:prstGeom prst="round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-2500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 bwMode="auto">
              <a:xfrm>
                <a:off x="1058332" y="3090334"/>
                <a:ext cx="1255889" cy="437445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1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ＭＳ Ｐゴシック" pitchFamily="-105" charset="-128"/>
                    <a:cs typeface="ＭＳ Ｐゴシック" pitchFamily="-105" charset="-128"/>
                  </a:rPr>
                  <a:t>HardwareA</a:t>
                </a: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 bwMode="auto">
              <a:xfrm>
                <a:off x="1058333" y="2610555"/>
                <a:ext cx="1255889" cy="46284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800" b="1" baseline="0" dirty="0" err="1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ＭＳ Ｐゴシック" pitchFamily="-105" charset="-128"/>
                    <a:cs typeface="ＭＳ Ｐゴシック" pitchFamily="-105" charset="-128"/>
                  </a:rPr>
                  <a:t>SoftwareD</a:t>
                </a: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</p:grpSp>
      </p:grpSp>
      <p:sp>
        <p:nvSpPr>
          <p:cNvPr id="42" name="Right Arrow 41"/>
          <p:cNvSpPr/>
          <p:nvPr/>
        </p:nvSpPr>
        <p:spPr bwMode="auto">
          <a:xfrm>
            <a:off x="4278662" y="3535878"/>
            <a:ext cx="355828" cy="46307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7329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5874"/>
            <a:ext cx="9144000" cy="2519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Why SDN </a:t>
            </a:r>
            <a:r>
              <a:rPr lang="en-US" sz="2800" dirty="0" smtClean="0"/>
              <a:t>or More Programmable Networks?</a:t>
            </a:r>
            <a:endParaRPr lang="en-US" sz="1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090" y="817768"/>
            <a:ext cx="8852910" cy="5405052"/>
          </a:xfrm>
        </p:spPr>
        <p:txBody>
          <a:bodyPr>
            <a:noAutofit/>
          </a:bodyPr>
          <a:lstStyle/>
          <a:p>
            <a:r>
              <a:rPr lang="en-US" altLang="ja-JP" dirty="0" smtClean="0">
                <a:ea typeface="ＭＳ Ｐゴシック" charset="0"/>
                <a:cs typeface="ＭＳ Ｐゴシック" charset="0"/>
              </a:rPr>
              <a:t>Modern networks contain diverse types of equipment from multiple vendors</a:t>
            </a:r>
          </a:p>
          <a:p>
            <a:endParaRPr lang="en-US" altLang="ja-JP" dirty="0">
              <a:ea typeface="ＭＳ Ｐゴシック" charset="0"/>
              <a:cs typeface="ＭＳ Ｐゴシック" charset="0"/>
            </a:endParaRPr>
          </a:p>
          <a:p>
            <a:endParaRPr lang="en-US" altLang="ja-JP" dirty="0" smtClean="0">
              <a:ea typeface="ＭＳ Ｐゴシック" charset="0"/>
              <a:cs typeface="ＭＳ Ｐゴシック" charset="0"/>
            </a:endParaRPr>
          </a:p>
          <a:p>
            <a:endParaRPr lang="en-US" altLang="ja-JP" dirty="0">
              <a:ea typeface="ＭＳ Ｐゴシック" charset="0"/>
              <a:cs typeface="ＭＳ Ｐゴシック" charset="0"/>
            </a:endParaRPr>
          </a:p>
          <a:p>
            <a:pPr marL="0" indent="0">
              <a:buNone/>
            </a:pPr>
            <a:endParaRPr lang="en-US" altLang="ja-JP" dirty="0" smtClean="0">
              <a:ea typeface="ＭＳ Ｐゴシック" charset="0"/>
              <a:cs typeface="ＭＳ Ｐゴシック" charset="0"/>
            </a:endParaRPr>
          </a:p>
          <a:p>
            <a:r>
              <a:rPr lang="en-US" altLang="ja-JP" dirty="0" smtClean="0">
                <a:ea typeface="ＭＳ Ｐゴシック" charset="0"/>
                <a:cs typeface="ＭＳ Ｐゴシック" charset="0"/>
              </a:rPr>
              <a:t>In traditional settings, each type/vendor runs in its own hardware box, with its own software</a:t>
            </a:r>
          </a:p>
          <a:p>
            <a:r>
              <a:rPr lang="en-US" altLang="ja-JP" dirty="0" smtClean="0">
                <a:ea typeface="ＭＳ Ｐゴシック" charset="0"/>
                <a:cs typeface="ＭＳ Ｐゴシック" charset="0"/>
              </a:rPr>
              <a:t>More programmable (new app, new VM, new net OS, open source</a:t>
            </a:r>
            <a:r>
              <a:rPr lang="is-IS" altLang="ja-JP" dirty="0" smtClean="0">
                <a:ea typeface="ＭＳ Ｐゴシック" charset="0"/>
                <a:cs typeface="ＭＳ Ｐゴシック" charset="0"/>
              </a:rPr>
              <a:t>…</a:t>
            </a:r>
            <a:r>
              <a:rPr lang="en-US" altLang="ja-JP" dirty="0" smtClean="0">
                <a:ea typeface="ＭＳ Ｐゴシック" charset="0"/>
                <a:cs typeface="ＭＳ Ｐゴシック" charset="0"/>
              </a:rPr>
              <a:t>) =&gt; </a:t>
            </a:r>
            <a:r>
              <a:rPr lang="en-US" altLang="ja-JP" dirty="0">
                <a:solidFill>
                  <a:prstClr val="black"/>
                </a:solidFill>
                <a:ea typeface="ＭＳ Ｐゴシック" charset="0"/>
                <a:cs typeface="ＭＳ Ｐゴシック" charset="0"/>
              </a:rPr>
              <a:t>More flexibility, lower TCO</a:t>
            </a:r>
            <a:endParaRPr lang="en-US" altLang="ja-JP" sz="2400" dirty="0" smtClean="0">
              <a:ea typeface="ＭＳ Ｐゴシック" charset="0"/>
              <a:cs typeface="ＭＳ Ｐゴシック" charset="0"/>
            </a:endParaRPr>
          </a:p>
          <a:p>
            <a:endParaRPr lang="en-US" altLang="ja-JP" sz="2400" dirty="0">
              <a:ea typeface="ＭＳ Ｐゴシック" charset="0"/>
              <a:cs typeface="ＭＳ Ｐゴシック" charset="0"/>
            </a:endParaRPr>
          </a:p>
          <a:p>
            <a:endParaRPr lang="en-US" altLang="ja-JP" sz="2400" dirty="0" smtClean="0">
              <a:ea typeface="ＭＳ Ｐゴシック" charset="0"/>
              <a:cs typeface="ＭＳ Ｐゴシック" charset="0"/>
            </a:endParaRPr>
          </a:p>
          <a:p>
            <a:endParaRPr lang="en-US" altLang="ja-JP" sz="2400" dirty="0">
              <a:ea typeface="ＭＳ Ｐゴシック" charset="0"/>
              <a:cs typeface="ＭＳ Ｐゴシック" charset="0"/>
            </a:endParaRPr>
          </a:p>
          <a:p>
            <a:pPr marL="0" indent="0">
              <a:buNone/>
            </a:pPr>
            <a:r>
              <a:rPr lang="en-US" altLang="ja-JP" sz="2400" dirty="0">
                <a:ea typeface="ＭＳ Ｐゴシック" charset="0"/>
                <a:cs typeface="ＭＳ Ｐゴシック" charset="0"/>
              </a:rPr>
              <a:t/>
            </a:r>
            <a:br>
              <a:rPr lang="en-US" altLang="ja-JP" sz="2400" dirty="0">
                <a:ea typeface="ＭＳ Ｐゴシック" charset="0"/>
                <a:cs typeface="ＭＳ Ｐゴシック" charset="0"/>
              </a:rPr>
            </a:br>
            <a:endParaRPr lang="en-US" altLang="ja-JP" sz="24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573491" y="4086498"/>
            <a:ext cx="253002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i="1" baseline="0" dirty="0" smtClean="0"/>
              <a:t>Source: [Sherry, et. al SIGCOMM’12]</a:t>
            </a:r>
            <a:endParaRPr lang="en-US" sz="1100" i="1" baseline="0" dirty="0"/>
          </a:p>
        </p:txBody>
      </p:sp>
      <p:sp>
        <p:nvSpPr>
          <p:cNvPr id="6" name="Rectangle 5"/>
          <p:cNvSpPr/>
          <p:nvPr/>
        </p:nvSpPr>
        <p:spPr>
          <a:xfrm>
            <a:off x="556508" y="4078524"/>
            <a:ext cx="79693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aseline="0" dirty="0" smtClean="0"/>
              <a:t>Small: &lt;=1k hosts</a:t>
            </a:r>
            <a:r>
              <a:rPr lang="en-US" sz="1400" baseline="0" dirty="0"/>
              <a:t>;</a:t>
            </a:r>
            <a:r>
              <a:rPr lang="en-US" sz="1400" baseline="0" dirty="0" smtClean="0"/>
              <a:t> Medium: 1k</a:t>
            </a:r>
            <a:r>
              <a:rPr lang="en-US" sz="1400" baseline="0" dirty="0"/>
              <a:t>-</a:t>
            </a:r>
            <a:r>
              <a:rPr lang="en-US" sz="1400" baseline="0" dirty="0" smtClean="0"/>
              <a:t>10k; Large: 10k</a:t>
            </a:r>
            <a:r>
              <a:rPr lang="en-US" sz="1400" baseline="0" dirty="0"/>
              <a:t>-</a:t>
            </a:r>
            <a:r>
              <a:rPr lang="en-US" sz="1400" baseline="0" dirty="0" smtClean="0"/>
              <a:t>100k; Very Large: &gt;= 100k</a:t>
            </a:r>
            <a:endParaRPr lang="en-US" sz="1400" baseline="0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7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47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Why SDN or More Programmable Networks?</a:t>
            </a:r>
            <a:endParaRPr lang="en-US" sz="1200" dirty="0"/>
          </a:p>
        </p:txBody>
      </p:sp>
      <p:grpSp>
        <p:nvGrpSpPr>
          <p:cNvPr id="5" name="Group 4"/>
          <p:cNvGrpSpPr/>
          <p:nvPr/>
        </p:nvGrpSpPr>
        <p:grpSpPr>
          <a:xfrm>
            <a:off x="1706281" y="2257672"/>
            <a:ext cx="5806359" cy="3962408"/>
            <a:chOff x="1418721" y="1758259"/>
            <a:chExt cx="6414649" cy="473120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8721" y="1758259"/>
              <a:ext cx="6414649" cy="4731203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 bwMode="auto">
            <a:xfrm>
              <a:off x="2540187" y="2693813"/>
              <a:ext cx="2783397" cy="3335197"/>
            </a:xfrm>
            <a:prstGeom prst="rect">
              <a:avLst/>
            </a:prstGeom>
            <a:solidFill>
              <a:schemeClr val="bg1">
                <a:alpha val="9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423334" y="949391"/>
            <a:ext cx="7986888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baseline="0" dirty="0"/>
              <a:t>Network </a:t>
            </a:r>
            <a:r>
              <a:rPr lang="en-US" baseline="0" dirty="0" smtClean="0"/>
              <a:t>customization/feature requests can </a:t>
            </a:r>
            <a:r>
              <a:rPr lang="en-US" baseline="0" dirty="0"/>
              <a:t>be a </a:t>
            </a:r>
            <a:r>
              <a:rPr lang="en-US" baseline="0" dirty="0" smtClean="0"/>
              <a:t>slow process. Open/programmable systems can speedup the process and allow more </a:t>
            </a:r>
            <a:r>
              <a:rPr lang="en-US" baseline="0" dirty="0" smtClean="0">
                <a:solidFill>
                  <a:srgbClr val="984807"/>
                </a:solidFill>
              </a:rPr>
              <a:t>innovations.</a:t>
            </a:r>
            <a:endParaRPr lang="en-US" baseline="0" dirty="0">
              <a:solidFill>
                <a:srgbClr val="984807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8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7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sz="3200" dirty="0" smtClean="0"/>
              <a:t>Service Provider Expectation on Pace Innovation</a:t>
            </a:r>
            <a:endParaRPr lang="en-US" sz="4000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9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4300"/>
            <a:ext cx="9144000" cy="408582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8174540" y="4525841"/>
            <a:ext cx="1067419" cy="124291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726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itchFamily="-105" charset="0"/>
            <a:ea typeface="ＭＳ Ｐゴシック" pitchFamily="-105" charset="-128"/>
            <a:cs typeface="ＭＳ Ｐゴシック" pitchFamily="-105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itchFamily="-105" charset="0"/>
            <a:ea typeface="ＭＳ Ｐゴシック" pitchFamily="-105" charset="-128"/>
            <a:cs typeface="ＭＳ Ｐゴシック" pitchFamily="-105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dimacs-2011-12-08-template.pot</Template>
  <TotalTime>13195</TotalTime>
  <Words>1460</Words>
  <Application>Microsoft Macintosh PowerPoint</Application>
  <PresentationFormat>On-screen Show (4:3)</PresentationFormat>
  <Paragraphs>315</Paragraphs>
  <Slides>36</Slides>
  <Notes>34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Blank Presentation</vt:lpstr>
      <vt:lpstr>A Gentle Introduction to SDN</vt:lpstr>
      <vt:lpstr>What is Software Defined Networking (SDN)?</vt:lpstr>
      <vt:lpstr>What is SDN: a “Main-Stream” View</vt:lpstr>
      <vt:lpstr>An Evolution View of Intradomain Routing Toward SDN</vt:lpstr>
      <vt:lpstr>Why SDN (A “Wiseman” View)?</vt:lpstr>
      <vt:lpstr>What is SDN: a “Whitebox”/Programmable-Network View</vt:lpstr>
      <vt:lpstr>Why SDN or More Programmable Networks?</vt:lpstr>
      <vt:lpstr>Why SDN or More Programmable Networks?</vt:lpstr>
      <vt:lpstr>Service Provider Expectation on Pace Innovation</vt:lpstr>
      <vt:lpstr>More Programmable Networks are a Well Recognized Trend</vt:lpstr>
      <vt:lpstr>What is SDN: A New  Control-Plane Abstractions View</vt:lpstr>
      <vt:lpstr>Major Areas of Control-Plane Abstraction</vt:lpstr>
      <vt:lpstr>Outline</vt:lpstr>
      <vt:lpstr>A Major SDN Milestone: OpenFlow </vt:lpstr>
      <vt:lpstr>Almost Every Network Vendor has an SDN Architecture</vt:lpstr>
      <vt:lpstr>Multiple Open Source Communities</vt:lpstr>
      <vt:lpstr>Increasing Interests (ODL as an Example)</vt:lpstr>
      <vt:lpstr>Usage of SDN</vt:lpstr>
      <vt:lpstr>Outline</vt:lpstr>
      <vt:lpstr>ONOS Architecture: Big Picture</vt:lpstr>
      <vt:lpstr>ONOS Architecture: Some Key Abstractions</vt:lpstr>
      <vt:lpstr>OpenDaylight Architecture: Big Picture</vt:lpstr>
      <vt:lpstr>OpenDaylight: Some Key Abstractions</vt:lpstr>
      <vt:lpstr>OpenDaylight: YANG Data Store</vt:lpstr>
      <vt:lpstr>Questions to Keep in Mind in ADL on Architecture</vt:lpstr>
      <vt:lpstr>Outline</vt:lpstr>
      <vt:lpstr>Current SDN Data Path Designs</vt:lpstr>
      <vt:lpstr>Key Datapath Question</vt:lpstr>
      <vt:lpstr>Outline</vt:lpstr>
      <vt:lpstr>Complexity of a Network Decision Process</vt:lpstr>
      <vt:lpstr>Question to Keep in Mind on SDN Programming</vt:lpstr>
      <vt:lpstr>SDN vs Inherent Complexity</vt:lpstr>
      <vt:lpstr>Outline</vt:lpstr>
      <vt:lpstr>Questions to Keep in Mind on SDN Killer Apps</vt:lpstr>
      <vt:lpstr>What may lead to a fall of SDN?</vt:lpstr>
      <vt:lpstr>Thank you and enjoy the rest of ADL!</vt:lpstr>
    </vt:vector>
  </TitlesOfParts>
  <Manager/>
  <Company>Yale University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Yale FBO Communications</dc:title>
  <dc:subject/>
  <dc:creator>Patrick J. Lynch</dc:creator>
  <cp:keywords/>
  <dc:description/>
  <cp:lastModifiedBy>Y. Richard Yang</cp:lastModifiedBy>
  <cp:revision>1000</cp:revision>
  <cp:lastPrinted>2011-12-21T04:26:34Z</cp:lastPrinted>
  <dcterms:modified xsi:type="dcterms:W3CDTF">2015-12-08T13:51:49Z</dcterms:modified>
  <cp:category/>
</cp:coreProperties>
</file>